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28" r:id="rId2"/>
    <p:sldId id="445" r:id="rId3"/>
    <p:sldId id="435" r:id="rId4"/>
    <p:sldId id="439" r:id="rId5"/>
    <p:sldId id="430" r:id="rId6"/>
    <p:sldId id="442" r:id="rId7"/>
    <p:sldId id="437" r:id="rId8"/>
    <p:sldId id="443" r:id="rId9"/>
    <p:sldId id="44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99801" autoAdjust="0"/>
  </p:normalViewPr>
  <p:slideViewPr>
    <p:cSldViewPr>
      <p:cViewPr varScale="1">
        <p:scale>
          <a:sx n="70" d="100"/>
          <a:sy n="70" d="100"/>
        </p:scale>
        <p:origin x="4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591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\Desktop\108&#24180;\&#32113;&#35336;\&#20108;&#21312;-&#21484;&#38283;&#26371;&#35696;&#36039;&#26009;&#32113;&#35336;_108_MA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歷年!$A$5</c:f>
              <c:strCache>
                <c:ptCount val="1"/>
                <c:pt idx="0">
                  <c:v>強制住院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歷年!$C$4:$M$4</c:f>
              <c:numCache>
                <c:formatCode>General</c:formatCode>
                <c:ptCount val="11"/>
                <c:pt idx="0">
                  <c:v>98</c:v>
                </c:pt>
                <c:pt idx="1">
                  <c:v>99</c:v>
                </c:pt>
                <c:pt idx="2">
                  <c:v>100</c:v>
                </c:pt>
                <c:pt idx="3">
                  <c:v>101</c:v>
                </c:pt>
                <c:pt idx="4">
                  <c:v>102</c:v>
                </c:pt>
                <c:pt idx="5">
                  <c:v>103</c:v>
                </c:pt>
                <c:pt idx="6">
                  <c:v>104</c:v>
                </c:pt>
                <c:pt idx="7">
                  <c:v>105</c:v>
                </c:pt>
                <c:pt idx="8">
                  <c:v>106</c:v>
                </c:pt>
                <c:pt idx="9">
                  <c:v>107</c:v>
                </c:pt>
                <c:pt idx="10">
                  <c:v>108</c:v>
                </c:pt>
              </c:numCache>
            </c:numRef>
          </c:cat>
          <c:val>
            <c:numRef>
              <c:f>歷年!$C$5:$M$5</c:f>
              <c:numCache>
                <c:formatCode>General</c:formatCode>
                <c:ptCount val="11"/>
                <c:pt idx="0">
                  <c:v>1679</c:v>
                </c:pt>
                <c:pt idx="1">
                  <c:v>1670</c:v>
                </c:pt>
                <c:pt idx="2">
                  <c:v>1211</c:v>
                </c:pt>
                <c:pt idx="3">
                  <c:v>1221</c:v>
                </c:pt>
                <c:pt idx="4">
                  <c:v>772</c:v>
                </c:pt>
                <c:pt idx="5">
                  <c:v>718</c:v>
                </c:pt>
                <c:pt idx="6">
                  <c:v>677</c:v>
                </c:pt>
                <c:pt idx="7">
                  <c:v>725</c:v>
                </c:pt>
                <c:pt idx="8">
                  <c:v>818</c:v>
                </c:pt>
                <c:pt idx="9">
                  <c:v>642</c:v>
                </c:pt>
                <c:pt idx="10">
                  <c:v>683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歷年!$A$6</c:f>
              <c:strCache>
                <c:ptCount val="1"/>
                <c:pt idx="0">
                  <c:v>強制社區治療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歷年!$C$4:$M$4</c:f>
              <c:numCache>
                <c:formatCode>General</c:formatCode>
                <c:ptCount val="11"/>
                <c:pt idx="0">
                  <c:v>98</c:v>
                </c:pt>
                <c:pt idx="1">
                  <c:v>99</c:v>
                </c:pt>
                <c:pt idx="2">
                  <c:v>100</c:v>
                </c:pt>
                <c:pt idx="3">
                  <c:v>101</c:v>
                </c:pt>
                <c:pt idx="4">
                  <c:v>102</c:v>
                </c:pt>
                <c:pt idx="5">
                  <c:v>103</c:v>
                </c:pt>
                <c:pt idx="6">
                  <c:v>104</c:v>
                </c:pt>
                <c:pt idx="7">
                  <c:v>105</c:v>
                </c:pt>
                <c:pt idx="8">
                  <c:v>106</c:v>
                </c:pt>
                <c:pt idx="9">
                  <c:v>107</c:v>
                </c:pt>
                <c:pt idx="10">
                  <c:v>108</c:v>
                </c:pt>
              </c:numCache>
            </c:numRef>
          </c:cat>
          <c:val>
            <c:numRef>
              <c:f>歷年!$C$6:$M$6</c:f>
              <c:numCache>
                <c:formatCode>General</c:formatCode>
                <c:ptCount val="11"/>
                <c:pt idx="1">
                  <c:v>26</c:v>
                </c:pt>
                <c:pt idx="2">
                  <c:v>40</c:v>
                </c:pt>
                <c:pt idx="3">
                  <c:v>56</c:v>
                </c:pt>
                <c:pt idx="4">
                  <c:v>63</c:v>
                </c:pt>
                <c:pt idx="5">
                  <c:v>48</c:v>
                </c:pt>
                <c:pt idx="6">
                  <c:v>70</c:v>
                </c:pt>
                <c:pt idx="7">
                  <c:v>66</c:v>
                </c:pt>
                <c:pt idx="8">
                  <c:v>58</c:v>
                </c:pt>
                <c:pt idx="9">
                  <c:v>48</c:v>
                </c:pt>
                <c:pt idx="10">
                  <c:v>42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85450880"/>
        <c:axId val="285451664"/>
      </c:lineChart>
      <c:catAx>
        <c:axId val="285450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5451664"/>
        <c:crosses val="autoZero"/>
        <c:auto val="1"/>
        <c:lblAlgn val="ctr"/>
        <c:lblOffset val="100"/>
        <c:noMultiLvlLbl val="0"/>
      </c:catAx>
      <c:valAx>
        <c:axId val="285451664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zh-TW"/>
                  <a:t>案件數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3770934629930005E-2"/>
              <c:y val="0.3651224846894266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8545088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zh-TW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2C636-D6CA-4576-9133-1D6157A0A0CF}" type="datetimeFigureOut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5CC52-D6CA-4A05-BC9C-E712112CC9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6689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5CC52-D6CA-4A05-BC9C-E712112CC96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9849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D0E13-A277-48A0-A5DF-B5965A9974C8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646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D15F-1732-4DEB-9C7E-7E1AE98D67D2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62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07BBB-18BE-43BE-B0ED-5267B05210CD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73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FF8E-5CA2-4109-B6D1-F76CEEC38D06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469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344A8-A745-4ED8-A30A-91BB8A6437DC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409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B699-4B72-4B79-B81F-F8C6474D2F28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585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C473-FF65-4195-9808-DD0EC9CEB1D6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23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2CFBF-0ED7-43C9-A529-B43D9E38BBCA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824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E4734-24D7-4B0B-9298-4114EA4530CC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366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AEE0-2E42-4A3D-96BB-AFEEBA2FFD19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962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59765-8C4B-4FE8-9525-90BEE9B0D217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597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D3417-D206-4E1B-B84C-D8E1DB8AB95F}" type="datetime1">
              <a:rPr lang="zh-TW" altLang="en-US" smtClean="0"/>
              <a:t>2020/10/8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BAF8F-0DC8-4D56-8366-339563AADB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756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47715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他山之石</a:t>
            </a:r>
            <a:r>
              <a:rPr lang="en-US" altLang="zh-TW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澳洲</a:t>
            </a:r>
            <a:r>
              <a:rPr lang="zh-TW" altLang="en-US" sz="3200" b="1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社區精神醫療</a:t>
            </a:r>
            <a:r>
              <a:rPr lang="zh-TW" altLang="en-US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考察</a:t>
            </a:r>
            <a:endParaRPr lang="zh-TW" altLang="en-US" sz="3200" dirty="0">
              <a:solidFill>
                <a:schemeClr val="tx2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31840" y="6309320"/>
            <a:ext cx="2895600" cy="365125"/>
          </a:xfrm>
        </p:spPr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1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948" y="3820477"/>
            <a:ext cx="2784754" cy="2061339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820477"/>
            <a:ext cx="2880320" cy="206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2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強制住院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強制社區治療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個案趨勢圖</a:t>
            </a:r>
            <a:endParaRPr lang="zh-TW" altLang="en-US" b="1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55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zh-TW" sz="4000" b="1" dirty="0" smtClean="0">
                <a:solidFill>
                  <a:schemeClr val="tx2"/>
                </a:solidFill>
              </a:rPr>
              <a:t>Australia vs Taiwan</a:t>
            </a:r>
            <a:endParaRPr lang="zh-TW" altLang="en-US" sz="4000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3292443" cy="2495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4594860" y="3958940"/>
            <a:ext cx="486135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Taiwan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000" dirty="0" smtClean="0"/>
              <a:t>Population: 23,682,521 (2018)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000" dirty="0" smtClean="0"/>
              <a:t>Total area: 35,980 Km</a:t>
            </a:r>
            <a:r>
              <a:rPr lang="en-US" altLang="zh-TW" sz="2000" baseline="30000" dirty="0" smtClean="0"/>
              <a:t>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000" dirty="0" smtClean="0"/>
              <a:t>GDP  </a:t>
            </a:r>
            <a:r>
              <a:rPr lang="en-US" altLang="zh-TW" sz="2000" dirty="0"/>
              <a:t>529.58 billion </a:t>
            </a:r>
            <a:r>
              <a:rPr lang="en-US" altLang="zh-TW" sz="2000" dirty="0" smtClean="0"/>
              <a:t>USD (2016)</a:t>
            </a:r>
            <a:r>
              <a:rPr lang="en-US" altLang="zh-TW" sz="2400" dirty="0"/>
              <a:t> </a:t>
            </a:r>
            <a:endParaRPr lang="en-US" altLang="zh-TW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000" dirty="0" smtClean="0"/>
              <a:t>NHE</a:t>
            </a:r>
            <a:r>
              <a:rPr lang="zh-TW" altLang="en-US" sz="2000" dirty="0" smtClean="0"/>
              <a:t>佔</a:t>
            </a:r>
            <a:r>
              <a:rPr lang="en-US" altLang="zh-TW" sz="2000" dirty="0" smtClean="0"/>
              <a:t>GDP: </a:t>
            </a:r>
            <a:r>
              <a:rPr lang="en-US" altLang="zh-TW" sz="2000" dirty="0" smtClean="0">
                <a:solidFill>
                  <a:srgbClr val="FF0000"/>
                </a:solidFill>
              </a:rPr>
              <a:t>6.3% </a:t>
            </a:r>
            <a:r>
              <a:rPr lang="en-US" altLang="zh-TW" sz="2000" dirty="0" smtClean="0"/>
              <a:t>(2016)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000" dirty="0" err="1" smtClean="0"/>
              <a:t>Adj</a:t>
            </a:r>
            <a:r>
              <a:rPr lang="en-US" altLang="zh-TW" sz="2000" dirty="0" smtClean="0"/>
              <a:t> suicide rate:  12.3 (2016)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771800" y="6053001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+mn-ea"/>
              </a:rPr>
              <a:t>澳洲人口與台灣相當</a:t>
            </a:r>
            <a:endParaRPr lang="en-US" altLang="zh-TW" dirty="0" smtClean="0">
              <a:latin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>
                <a:latin typeface="+mn-ea"/>
              </a:rPr>
              <a:t>澳洲面積是台灣 </a:t>
            </a:r>
            <a:r>
              <a:rPr lang="en-US" altLang="zh-TW" sz="2000" dirty="0" smtClean="0">
                <a:latin typeface="+mn-ea"/>
              </a:rPr>
              <a:t>213.6</a:t>
            </a:r>
            <a:r>
              <a:rPr lang="zh-TW" altLang="en-US" sz="2000" dirty="0" smtClean="0">
                <a:latin typeface="+mn-ea"/>
              </a:rPr>
              <a:t>倍</a:t>
            </a:r>
            <a:endParaRPr lang="zh-TW" altLang="en-US" sz="16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0" y="3985643"/>
            <a:ext cx="471601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/>
              <a:t>Australia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000" dirty="0"/>
              <a:t>Population:24,715,868</a:t>
            </a:r>
            <a:r>
              <a:rPr lang="zh-TW" altLang="en-US" sz="2000" dirty="0"/>
              <a:t> </a:t>
            </a:r>
            <a:r>
              <a:rPr lang="en-US" altLang="zh-TW" sz="2000" dirty="0"/>
              <a:t>(2018</a:t>
            </a:r>
            <a:r>
              <a:rPr lang="en-US" altLang="zh-TW" sz="2000" b="1" dirty="0"/>
              <a:t>)</a:t>
            </a:r>
            <a:endParaRPr lang="en-US" altLang="zh-TW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000" dirty="0"/>
              <a:t>Total area: 7,686,850 Km</a:t>
            </a:r>
            <a:r>
              <a:rPr lang="en-US" altLang="zh-TW" sz="2000" baseline="30000" dirty="0"/>
              <a:t>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000" dirty="0" smtClean="0"/>
              <a:t>GDP: </a:t>
            </a:r>
            <a:r>
              <a:rPr lang="en-US" altLang="zh-TW" sz="2000" dirty="0"/>
              <a:t>1204.62 billion </a:t>
            </a:r>
            <a:r>
              <a:rPr lang="en-US" altLang="zh-TW" sz="2000" dirty="0" smtClean="0"/>
              <a:t>USD (2016)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000" dirty="0" smtClean="0"/>
              <a:t>NHE </a:t>
            </a:r>
            <a:r>
              <a:rPr lang="zh-TW" altLang="en-US" sz="2000" dirty="0" smtClean="0"/>
              <a:t>佔</a:t>
            </a:r>
            <a:r>
              <a:rPr lang="en-US" altLang="zh-TW" sz="2000" dirty="0" smtClean="0"/>
              <a:t>GDP : </a:t>
            </a:r>
            <a:r>
              <a:rPr lang="en-US" altLang="zh-TW" sz="2000" dirty="0" smtClean="0">
                <a:solidFill>
                  <a:srgbClr val="FF0000"/>
                </a:solidFill>
              </a:rPr>
              <a:t>10.3%</a:t>
            </a:r>
            <a:r>
              <a:rPr lang="en-US" altLang="zh-TW" sz="2000" dirty="0" smtClean="0"/>
              <a:t> (2015-2016)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sz="2000" dirty="0" err="1" smtClean="0"/>
              <a:t>Adj</a:t>
            </a:r>
            <a:r>
              <a:rPr lang="en-US" altLang="zh-TW" sz="2000" dirty="0" smtClean="0"/>
              <a:t> suicide rate: 11.7 (2016)</a:t>
            </a:r>
            <a:endParaRPr lang="en-US" altLang="zh-TW" sz="2000" dirty="0"/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230" y="1268760"/>
            <a:ext cx="1868983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ABAA-74B0-4FBF-AEFF-BC8233BFAE72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853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澳洲與台灣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精神機構家數與床數</a:t>
            </a:r>
            <a:endParaRPr lang="zh-TW" altLang="en-US" sz="4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57570"/>
              </p:ext>
            </p:extLst>
          </p:nvPr>
        </p:nvGraphicFramePr>
        <p:xfrm>
          <a:off x="323529" y="1646712"/>
          <a:ext cx="8280920" cy="4402144"/>
        </p:xfrm>
        <a:graphic>
          <a:graphicData uri="http://schemas.openxmlformats.org/drawingml/2006/table">
            <a:tbl>
              <a:tblPr firstRow="1" firstCol="1" bandRow="1"/>
              <a:tblGrid>
                <a:gridCol w="759719"/>
                <a:gridCol w="739413"/>
                <a:gridCol w="713872"/>
                <a:gridCol w="499711"/>
                <a:gridCol w="785260"/>
                <a:gridCol w="642486"/>
                <a:gridCol w="721728"/>
                <a:gridCol w="911660"/>
                <a:gridCol w="987631"/>
                <a:gridCol w="759717"/>
                <a:gridCol w="759723"/>
              </a:tblGrid>
              <a:tr h="63016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 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台灣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 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澳洲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4807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 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426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機構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 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1591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機構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40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66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22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Times New Roman"/>
                          <a:ea typeface="新細明體"/>
                        </a:rPr>
                        <a:t>社區心衛中心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203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Times New Roman"/>
                          <a:ea typeface="新細明體"/>
                        </a:rPr>
                        <a:t>復</a:t>
                      </a:r>
                      <a:r>
                        <a:rPr 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健</a:t>
                      </a:r>
                      <a:endParaRPr lang="en-US" altLang="zh-TW" sz="1400" b="1" kern="100" dirty="0" smtClean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機構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129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Times New Roman"/>
                          <a:ea typeface="新細明體"/>
                        </a:rPr>
                        <a:t>私立醫院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72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Times New Roman"/>
                          <a:ea typeface="新細明體"/>
                        </a:rPr>
                        <a:t>公立醫院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1197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Times New Roman"/>
                          <a:ea typeface="新細明體"/>
                        </a:rPr>
                        <a:t>社區心衛中心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167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Times New Roman"/>
                          <a:ea typeface="新細明體"/>
                        </a:rPr>
                        <a:t>復</a:t>
                      </a:r>
                      <a:r>
                        <a:rPr 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健</a:t>
                      </a:r>
                      <a:endParaRPr lang="en-US" altLang="zh-TW" sz="1400" b="1" kern="100" dirty="0" smtClean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機構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66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Times New Roman"/>
                          <a:ea typeface="新細明體"/>
                        </a:rPr>
                        <a:t>私立醫院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161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Times New Roman"/>
                          <a:ea typeface="新細明體"/>
                        </a:rPr>
                        <a:t>公立醫院</a:t>
                      </a:r>
                      <a:endParaRPr lang="zh-TW" sz="32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48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92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私立</a:t>
                      </a:r>
                      <a:endParaRPr lang="en-US" altLang="zh-TW" sz="1400" b="1" kern="100" dirty="0" smtClean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醫院精神科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37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私立精神醫院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63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公立</a:t>
                      </a:r>
                      <a:endParaRPr lang="en-US" altLang="zh-TW" sz="1400" b="1" kern="100" dirty="0" smtClean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醫院精神科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公立精神醫院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144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公立</a:t>
                      </a:r>
                      <a:endParaRPr lang="en-US" altLang="zh-TW" sz="1400" b="1" kern="100" dirty="0" smtClean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醫院精神科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公立</a:t>
                      </a:r>
                      <a:endParaRPr lang="en-US" altLang="zh-TW" sz="1400" b="1" kern="100" dirty="0" smtClean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精神</a:t>
                      </a:r>
                      <a:endParaRPr lang="en-US" altLang="zh-TW" sz="1400" b="1" kern="100" dirty="0" smtClean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醫院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975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2906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床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7266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床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5126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床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5671</a:t>
                      </a: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床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2754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床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5310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床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effectLst/>
                          <a:latin typeface="Times New Roman"/>
                          <a:ea typeface="新細明體"/>
                        </a:rPr>
                        <a:t>1698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400" b="1" kern="100" dirty="0" smtClean="0">
                          <a:effectLst/>
                          <a:latin typeface="Times New Roman"/>
                          <a:ea typeface="新細明體"/>
                        </a:rPr>
                        <a:t>床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11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Times New Roman"/>
                          <a:ea typeface="新細明體"/>
                        </a:rPr>
                        <a:t> </a:t>
                      </a:r>
                      <a:endParaRPr lang="zh-TW" sz="1400" b="1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</a:rPr>
                        <a:t>5917</a:t>
                      </a:r>
                      <a:r>
                        <a:rPr lang="zh-TW" sz="14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</a:rPr>
                        <a:t>床</a:t>
                      </a:r>
                      <a:endParaRPr lang="en-US" altLang="zh-TW" sz="1400" b="1" kern="1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4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(2435</a:t>
                      </a:r>
                      <a:r>
                        <a:rPr lang="zh-TW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日</a:t>
                      </a:r>
                      <a:r>
                        <a:rPr lang="en-US" altLang="zh-TW" sz="14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新細明體"/>
                        </a:rPr>
                        <a:t>)</a:t>
                      </a:r>
                      <a:endParaRPr lang="zh-TW" sz="1400" b="1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</a:rPr>
                        <a:t>20969</a:t>
                      </a:r>
                      <a:r>
                        <a:rPr lang="zh-TW" sz="14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</a:rPr>
                        <a:t>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400" b="1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</a:rPr>
                        <a:t>2383</a:t>
                      </a:r>
                      <a:r>
                        <a:rPr lang="zh-TW" sz="14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</a:rPr>
                        <a:t>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</a:rPr>
                        <a:t>9812</a:t>
                      </a:r>
                      <a:r>
                        <a:rPr lang="zh-TW" sz="14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新細明體"/>
                        </a:rPr>
                        <a:t>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042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69680" y="260648"/>
            <a:ext cx="8522800" cy="11430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澳洲強調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社區為基礎</a:t>
            </a:r>
            <a:r>
              <a:rPr lang="zh-TW" altLang="en-US" sz="40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的精神醫療照護</a:t>
            </a:r>
            <a:endParaRPr lang="zh-TW" altLang="en-US" b="1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78330" y="2504873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/>
              <a:t>Acute</a:t>
            </a:r>
            <a:endParaRPr lang="zh-TW" altLang="en-US" sz="2000" b="1" dirty="0"/>
          </a:p>
        </p:txBody>
      </p:sp>
      <p:sp>
        <p:nvSpPr>
          <p:cNvPr id="6" name="文字方塊 5"/>
          <p:cNvSpPr txBox="1"/>
          <p:nvPr/>
        </p:nvSpPr>
        <p:spPr>
          <a:xfrm>
            <a:off x="546589" y="388357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/>
              <a:t>Subacute</a:t>
            </a:r>
            <a:endParaRPr lang="zh-TW" altLang="en-US" sz="2000" b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186549" y="5733256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 smtClean="0"/>
              <a:t>Rehabilitation</a:t>
            </a:r>
            <a:endParaRPr lang="zh-TW" altLang="en-US" sz="2000" b="1" dirty="0"/>
          </a:p>
        </p:txBody>
      </p:sp>
      <p:sp>
        <p:nvSpPr>
          <p:cNvPr id="8" name="矩形 7"/>
          <p:cNvSpPr/>
          <p:nvPr/>
        </p:nvSpPr>
        <p:spPr>
          <a:xfrm>
            <a:off x="1842733" y="5485294"/>
            <a:ext cx="4745491" cy="8960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NGOs</a:t>
            </a:r>
            <a:endParaRPr lang="zh-TW" altLang="en-US" sz="2000" b="1" dirty="0"/>
          </a:p>
        </p:txBody>
      </p:sp>
      <p:sp>
        <p:nvSpPr>
          <p:cNvPr id="9" name="矩形 8"/>
          <p:cNvSpPr/>
          <p:nvPr/>
        </p:nvSpPr>
        <p:spPr>
          <a:xfrm>
            <a:off x="2519773" y="4717772"/>
            <a:ext cx="3312368" cy="7601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CCT</a:t>
            </a:r>
            <a:endParaRPr lang="zh-TW" altLang="en-US" sz="2000" b="1" dirty="0"/>
          </a:p>
        </p:txBody>
      </p:sp>
      <p:sp>
        <p:nvSpPr>
          <p:cNvPr id="10" name="矩形 9"/>
          <p:cNvSpPr/>
          <p:nvPr/>
        </p:nvSpPr>
        <p:spPr>
          <a:xfrm>
            <a:off x="2915817" y="3889411"/>
            <a:ext cx="2520280" cy="8415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MSTS</a:t>
            </a:r>
            <a:endParaRPr lang="zh-TW" altLang="en-US" sz="2000" b="1" dirty="0"/>
          </a:p>
        </p:txBody>
      </p:sp>
      <p:sp>
        <p:nvSpPr>
          <p:cNvPr id="11" name="矩形 10"/>
          <p:cNvSpPr/>
          <p:nvPr/>
        </p:nvSpPr>
        <p:spPr>
          <a:xfrm>
            <a:off x="3635896" y="2364817"/>
            <a:ext cx="1080120" cy="7759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Hospital</a:t>
            </a:r>
            <a:endParaRPr lang="zh-TW" altLang="en-US" sz="2000" b="1" dirty="0"/>
          </a:p>
        </p:txBody>
      </p:sp>
      <p:sp>
        <p:nvSpPr>
          <p:cNvPr id="12" name="矩形 11"/>
          <p:cNvSpPr/>
          <p:nvPr/>
        </p:nvSpPr>
        <p:spPr>
          <a:xfrm>
            <a:off x="3275856" y="3146807"/>
            <a:ext cx="1728192" cy="7426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000" b="1" dirty="0" smtClean="0"/>
              <a:t>CATS</a:t>
            </a:r>
            <a:endParaRPr lang="zh-TW" altLang="en-US" sz="2000" b="1" dirty="0"/>
          </a:p>
        </p:txBody>
      </p:sp>
      <p:sp>
        <p:nvSpPr>
          <p:cNvPr id="3" name="文字方塊 2"/>
          <p:cNvSpPr txBox="1"/>
          <p:nvPr/>
        </p:nvSpPr>
        <p:spPr>
          <a:xfrm>
            <a:off x="33016" y="1841597"/>
            <a:ext cx="3028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i="1" dirty="0" smtClean="0"/>
              <a:t>Schizophrenia</a:t>
            </a:r>
            <a:endParaRPr lang="zh-TW" altLang="en-US" sz="2800" i="1" dirty="0"/>
          </a:p>
        </p:txBody>
      </p:sp>
      <p:sp>
        <p:nvSpPr>
          <p:cNvPr id="4" name="文字方塊 3"/>
          <p:cNvSpPr txBox="1"/>
          <p:nvPr/>
        </p:nvSpPr>
        <p:spPr>
          <a:xfrm>
            <a:off x="6880915" y="2504873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/>
              <a:t>hospital</a:t>
            </a:r>
            <a:endParaRPr lang="zh-TW" altLang="en-US" b="1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624228" y="382891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TW" b="1" dirty="0" smtClean="0"/>
              <a:t>community</a:t>
            </a:r>
            <a:endParaRPr lang="zh-TW" altLang="en-US" b="1" dirty="0"/>
          </a:p>
        </p:txBody>
      </p:sp>
      <p:cxnSp>
        <p:nvCxnSpPr>
          <p:cNvPr id="15" name="直線單箭頭接點 14"/>
          <p:cNvCxnSpPr/>
          <p:nvPr/>
        </p:nvCxnSpPr>
        <p:spPr>
          <a:xfrm>
            <a:off x="7224717" y="4283682"/>
            <a:ext cx="11578" cy="21657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 flipH="1" flipV="1">
            <a:off x="7224717" y="3211546"/>
            <a:ext cx="12478" cy="599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 flipH="1">
            <a:off x="7224717" y="2849091"/>
            <a:ext cx="9001" cy="2358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/>
          <p:nvPr/>
        </p:nvCxnSpPr>
        <p:spPr>
          <a:xfrm flipV="1">
            <a:off x="7273137" y="2234013"/>
            <a:ext cx="0" cy="2708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6878955" y="3146807"/>
            <a:ext cx="7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/>
        </p:nvCxnSpPr>
        <p:spPr>
          <a:xfrm>
            <a:off x="6846675" y="2227744"/>
            <a:ext cx="7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/>
          <p:nvPr/>
        </p:nvCxnSpPr>
        <p:spPr>
          <a:xfrm>
            <a:off x="6858253" y="6449478"/>
            <a:ext cx="7560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/>
          <p:nvPr/>
        </p:nvCxnSpPr>
        <p:spPr>
          <a:xfrm>
            <a:off x="1043608" y="4730983"/>
            <a:ext cx="0" cy="10022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 flipV="1">
            <a:off x="1043608" y="4198247"/>
            <a:ext cx="0" cy="6309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單箭頭接點 44"/>
          <p:cNvCxnSpPr/>
          <p:nvPr/>
        </p:nvCxnSpPr>
        <p:spPr>
          <a:xfrm>
            <a:off x="1043608" y="3518109"/>
            <a:ext cx="0" cy="365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單箭頭接點 46"/>
          <p:cNvCxnSpPr/>
          <p:nvPr/>
        </p:nvCxnSpPr>
        <p:spPr>
          <a:xfrm flipV="1">
            <a:off x="1043608" y="2904983"/>
            <a:ext cx="0" cy="613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投影片編號版面配置區 13"/>
          <p:cNvSpPr>
            <a:spLocks noGrp="1"/>
          </p:cNvSpPr>
          <p:nvPr>
            <p:ph type="sldNum" sz="quarter" idx="12"/>
          </p:nvPr>
        </p:nvSpPr>
        <p:spPr>
          <a:xfrm>
            <a:off x="6291826" y="6392336"/>
            <a:ext cx="2133600" cy="365125"/>
          </a:xfrm>
        </p:spPr>
        <p:txBody>
          <a:bodyPr/>
          <a:lstStyle/>
          <a:p>
            <a:fld id="{09B4ABAA-74B0-4FBF-AEFF-BC8233BFAE72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18" name="文字方塊 17"/>
          <p:cNvSpPr txBox="1"/>
          <p:nvPr/>
        </p:nvSpPr>
        <p:spPr>
          <a:xfrm>
            <a:off x="5292080" y="3334845"/>
            <a:ext cx="3456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/>
              <a:t>危機處理團隊 </a:t>
            </a:r>
            <a:r>
              <a:rPr lang="en-US" altLang="zh-TW" sz="1600" b="1" dirty="0" smtClean="0"/>
              <a:t>(4-6</a:t>
            </a:r>
            <a:r>
              <a:rPr lang="zh-TW" altLang="en-US" sz="1600" b="1" dirty="0" smtClean="0"/>
              <a:t>人</a:t>
            </a:r>
            <a:r>
              <a:rPr lang="en-US" altLang="zh-TW" sz="1600" b="1" dirty="0" smtClean="0"/>
              <a:t>/</a:t>
            </a:r>
            <a:r>
              <a:rPr lang="zh-TW" altLang="en-US" sz="1600" b="1" dirty="0" smtClean="0"/>
              <a:t>隊，</a:t>
            </a:r>
            <a:r>
              <a:rPr lang="en-US" altLang="zh-TW" sz="1600" b="1" dirty="0" smtClean="0"/>
              <a:t>4-6</a:t>
            </a:r>
            <a:r>
              <a:rPr lang="zh-TW" altLang="en-US" sz="1600" b="1" dirty="0" smtClean="0"/>
              <a:t>案</a:t>
            </a:r>
            <a:r>
              <a:rPr lang="en-US" altLang="zh-TW" sz="1600" b="1" dirty="0" smtClean="0"/>
              <a:t>/</a:t>
            </a:r>
            <a:r>
              <a:rPr lang="zh-TW" altLang="en-US" sz="1600" b="1" dirty="0" smtClean="0"/>
              <a:t>人</a:t>
            </a:r>
            <a:r>
              <a:rPr lang="en-US" altLang="zh-TW" sz="1600" b="1" dirty="0" smtClean="0"/>
              <a:t>)</a:t>
            </a:r>
            <a:endParaRPr lang="zh-TW" altLang="en-US" sz="1600" b="1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5580112" y="4185886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/>
              <a:t>機動支持團隊 </a:t>
            </a:r>
            <a:r>
              <a:rPr lang="en-US" altLang="zh-TW" sz="1600" b="1" dirty="0" smtClean="0"/>
              <a:t>(10</a:t>
            </a:r>
            <a:r>
              <a:rPr lang="zh-TW" altLang="en-US" sz="1600" b="1" dirty="0" smtClean="0"/>
              <a:t>人</a:t>
            </a:r>
            <a:r>
              <a:rPr lang="en-US" altLang="zh-TW" sz="1600" b="1" dirty="0" smtClean="0"/>
              <a:t>/</a:t>
            </a:r>
            <a:r>
              <a:rPr lang="zh-TW" altLang="en-US" sz="1600" b="1" dirty="0" smtClean="0"/>
              <a:t>隊，</a:t>
            </a:r>
            <a:r>
              <a:rPr lang="en-US" altLang="zh-TW" sz="1600" b="1" dirty="0" smtClean="0"/>
              <a:t>8-10</a:t>
            </a:r>
            <a:r>
              <a:rPr lang="zh-TW" altLang="en-US" sz="1600" b="1" dirty="0" smtClean="0"/>
              <a:t>案</a:t>
            </a:r>
            <a:r>
              <a:rPr lang="en-US" altLang="zh-TW" sz="1600" b="1" dirty="0" smtClean="0"/>
              <a:t>/</a:t>
            </a:r>
            <a:r>
              <a:rPr lang="zh-TW" altLang="en-US" sz="1600" b="1" dirty="0" smtClean="0"/>
              <a:t>人</a:t>
            </a:r>
            <a:r>
              <a:rPr lang="en-US" altLang="zh-TW" sz="1600" b="1" dirty="0" smtClean="0"/>
              <a:t>)</a:t>
            </a:r>
            <a:endParaRPr lang="zh-TW" altLang="en-US" sz="1600" b="1" dirty="0"/>
          </a:p>
        </p:txBody>
      </p:sp>
      <p:sp>
        <p:nvSpPr>
          <p:cNvPr id="22" name="文字方塊 21"/>
          <p:cNvSpPr txBox="1"/>
          <p:nvPr/>
        </p:nvSpPr>
        <p:spPr>
          <a:xfrm>
            <a:off x="5832141" y="4913181"/>
            <a:ext cx="34203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/>
              <a:t>持續照護團隊</a:t>
            </a:r>
            <a:r>
              <a:rPr lang="en-US" altLang="zh-TW" sz="1600" b="1" dirty="0" smtClean="0"/>
              <a:t>(20</a:t>
            </a:r>
            <a:r>
              <a:rPr lang="zh-TW" altLang="en-US" sz="1600" b="1" dirty="0" smtClean="0"/>
              <a:t>人</a:t>
            </a:r>
            <a:r>
              <a:rPr lang="en-US" altLang="zh-TW" sz="1600" b="1" dirty="0" smtClean="0"/>
              <a:t>/</a:t>
            </a:r>
            <a:r>
              <a:rPr lang="zh-TW" altLang="en-US" sz="1600" b="1" dirty="0" smtClean="0"/>
              <a:t>隊，</a:t>
            </a:r>
            <a:r>
              <a:rPr lang="en-US" altLang="zh-TW" sz="1600" b="1" dirty="0" smtClean="0"/>
              <a:t>25-30</a:t>
            </a:r>
            <a:r>
              <a:rPr lang="zh-TW" altLang="en-US" sz="1600" b="1" dirty="0" smtClean="0"/>
              <a:t>案</a:t>
            </a:r>
            <a:r>
              <a:rPr lang="en-US" altLang="zh-TW" sz="1600" b="1" dirty="0" smtClean="0"/>
              <a:t>/</a:t>
            </a:r>
            <a:r>
              <a:rPr lang="zh-TW" altLang="en-US" sz="1600" b="1" dirty="0" smtClean="0"/>
              <a:t>人</a:t>
            </a:r>
            <a:r>
              <a:rPr lang="en-US" altLang="zh-TW" sz="1600" b="1" dirty="0" smtClean="0"/>
              <a:t>)</a:t>
            </a:r>
            <a:endParaRPr lang="zh-TW" altLang="en-US" sz="1600" b="1" dirty="0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015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76672"/>
            <a:ext cx="77724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altLang="en-US" sz="3600" b="1" dirty="0" smtClean="0">
                <a:solidFill>
                  <a:schemeClr val="tx2"/>
                </a:solidFill>
                <a:latin typeface="+mn-lt"/>
              </a:rPr>
              <a:t>Operational </a:t>
            </a:r>
            <a:r>
              <a:rPr lang="en-AU" altLang="en-US" sz="3600" b="1" dirty="0" smtClean="0">
                <a:solidFill>
                  <a:srgbClr val="FF0000"/>
                </a:solidFill>
                <a:latin typeface="+mn-lt"/>
              </a:rPr>
              <a:t>Flow Chart</a:t>
            </a:r>
            <a:br>
              <a:rPr lang="en-AU" altLang="en-US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AU" altLang="en-US" sz="3600" b="1" dirty="0" smtClean="0">
                <a:solidFill>
                  <a:schemeClr val="tx2"/>
                </a:solidFill>
                <a:latin typeface="+mn-lt"/>
              </a:rPr>
              <a:t>Community Mental Health Service </a:t>
            </a:r>
          </a:p>
        </p:txBody>
      </p:sp>
      <p:sp>
        <p:nvSpPr>
          <p:cNvPr id="280579" name="Rectangle 3"/>
          <p:cNvSpPr>
            <a:spLocks noChangeArrowheads="1"/>
          </p:cNvSpPr>
          <p:nvPr/>
        </p:nvSpPr>
        <p:spPr bwMode="auto">
          <a:xfrm>
            <a:off x="323850" y="4419600"/>
            <a:ext cx="2266950" cy="838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AU" altLang="en-US" sz="1600" dirty="0">
                <a:latin typeface="+mn-lt"/>
              </a:rPr>
              <a:t>Home with </a:t>
            </a:r>
          </a:p>
          <a:p>
            <a:pPr algn="ctr" eaLnBrk="1" hangingPunct="1">
              <a:defRPr/>
            </a:pPr>
            <a:r>
              <a:rPr lang="en-AU" altLang="en-US" sz="1600" dirty="0">
                <a:latin typeface="+mn-lt"/>
              </a:rPr>
              <a:t>support from Community</a:t>
            </a:r>
          </a:p>
          <a:p>
            <a:pPr algn="ctr" eaLnBrk="1" hangingPunct="1">
              <a:defRPr/>
            </a:pPr>
            <a:r>
              <a:rPr lang="en-AU" altLang="en-US" sz="1600" dirty="0">
                <a:latin typeface="+mn-lt"/>
              </a:rPr>
              <a:t>Mental Health Clinic</a:t>
            </a:r>
          </a:p>
        </p:txBody>
      </p:sp>
      <p:sp>
        <p:nvSpPr>
          <p:cNvPr id="280580" name="Rectangle 4"/>
          <p:cNvSpPr>
            <a:spLocks noChangeArrowheads="1"/>
          </p:cNvSpPr>
          <p:nvPr/>
        </p:nvSpPr>
        <p:spPr bwMode="auto">
          <a:xfrm>
            <a:off x="3429000" y="4419600"/>
            <a:ext cx="1143000" cy="838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AU" altLang="en-US" sz="1800" dirty="0">
                <a:latin typeface="+mn-lt"/>
              </a:rPr>
              <a:t>Admit</a:t>
            </a:r>
          </a:p>
          <a:p>
            <a:pPr algn="ctr" eaLnBrk="1" hangingPunct="1">
              <a:defRPr/>
            </a:pPr>
            <a:r>
              <a:rPr lang="en-AU" altLang="en-US" sz="1800" dirty="0">
                <a:latin typeface="+mn-lt"/>
              </a:rPr>
              <a:t>Inpatient</a:t>
            </a:r>
          </a:p>
          <a:p>
            <a:pPr algn="ctr" eaLnBrk="1" hangingPunct="1">
              <a:defRPr/>
            </a:pPr>
            <a:r>
              <a:rPr lang="en-AU" altLang="en-US" sz="1800" dirty="0">
                <a:latin typeface="+mn-lt"/>
              </a:rPr>
              <a:t>Unit</a:t>
            </a:r>
          </a:p>
        </p:txBody>
      </p:sp>
      <p:sp>
        <p:nvSpPr>
          <p:cNvPr id="280581" name="Rectangle 5"/>
          <p:cNvSpPr>
            <a:spLocks noChangeArrowheads="1"/>
          </p:cNvSpPr>
          <p:nvPr/>
        </p:nvSpPr>
        <p:spPr bwMode="auto">
          <a:xfrm>
            <a:off x="5410200" y="4419600"/>
            <a:ext cx="1143000" cy="838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AU" altLang="en-US" sz="1800">
                <a:latin typeface="+mn-lt"/>
              </a:rPr>
              <a:t>Residential</a:t>
            </a:r>
          </a:p>
          <a:p>
            <a:pPr algn="ctr" eaLnBrk="1" hangingPunct="1">
              <a:defRPr/>
            </a:pPr>
            <a:r>
              <a:rPr lang="en-AU" altLang="en-US" sz="1800">
                <a:latin typeface="+mn-lt"/>
              </a:rPr>
              <a:t>Rehab</a:t>
            </a:r>
          </a:p>
        </p:txBody>
      </p:sp>
      <p:sp>
        <p:nvSpPr>
          <p:cNvPr id="280582" name="Rectangle 6"/>
          <p:cNvSpPr>
            <a:spLocks noChangeArrowheads="1"/>
          </p:cNvSpPr>
          <p:nvPr/>
        </p:nvSpPr>
        <p:spPr bwMode="auto">
          <a:xfrm>
            <a:off x="7086600" y="4267200"/>
            <a:ext cx="1219200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AU" altLang="en-US" sz="2000">
                <a:latin typeface="+mn-lt"/>
              </a:rPr>
              <a:t>CCU</a:t>
            </a:r>
          </a:p>
        </p:txBody>
      </p:sp>
      <p:sp>
        <p:nvSpPr>
          <p:cNvPr id="280583" name="Rectangle 7"/>
          <p:cNvSpPr>
            <a:spLocks noChangeArrowheads="1"/>
          </p:cNvSpPr>
          <p:nvPr/>
        </p:nvSpPr>
        <p:spPr bwMode="auto">
          <a:xfrm>
            <a:off x="7086600" y="4953000"/>
            <a:ext cx="1219200" cy="1066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800"/>
              <a:t>Secure </a:t>
            </a:r>
          </a:p>
          <a:p>
            <a:pPr algn="ctr" eaLnBrk="1" hangingPunct="1"/>
            <a:r>
              <a:rPr lang="en-US" altLang="en-US" sz="1800"/>
              <a:t>extended </a:t>
            </a:r>
          </a:p>
          <a:p>
            <a:pPr algn="ctr" eaLnBrk="1" hangingPunct="1"/>
            <a:r>
              <a:rPr lang="en-US" altLang="en-US" sz="1800"/>
              <a:t>care</a:t>
            </a:r>
            <a:endParaRPr lang="en-AU" altLang="en-US" sz="1800"/>
          </a:p>
        </p:txBody>
      </p:sp>
      <p:sp>
        <p:nvSpPr>
          <p:cNvPr id="280584" name="Rectangle 8"/>
          <p:cNvSpPr>
            <a:spLocks noChangeArrowheads="1"/>
          </p:cNvSpPr>
          <p:nvPr/>
        </p:nvSpPr>
        <p:spPr bwMode="auto">
          <a:xfrm>
            <a:off x="7162800" y="2362200"/>
            <a:ext cx="1752600" cy="990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FontTx/>
              <a:buChar char="-"/>
              <a:defRPr/>
            </a:pPr>
            <a:r>
              <a:rPr lang="en-AU" altLang="en-US" sz="1800">
                <a:latin typeface="+mn-lt"/>
              </a:rPr>
              <a:t> </a:t>
            </a:r>
            <a:r>
              <a:rPr lang="en-AU" altLang="en-US" sz="1600">
                <a:latin typeface="+mn-lt"/>
              </a:rPr>
              <a:t>Education</a:t>
            </a:r>
          </a:p>
          <a:p>
            <a:pPr eaLnBrk="1" hangingPunct="1">
              <a:buFontTx/>
              <a:buChar char="-"/>
              <a:defRPr/>
            </a:pPr>
            <a:r>
              <a:rPr lang="en-AU" altLang="en-US" sz="1600">
                <a:latin typeface="+mn-lt"/>
              </a:rPr>
              <a:t> Training</a:t>
            </a:r>
          </a:p>
          <a:p>
            <a:pPr eaLnBrk="1" hangingPunct="1">
              <a:buFontTx/>
              <a:buChar char="-"/>
              <a:defRPr/>
            </a:pPr>
            <a:r>
              <a:rPr lang="en-AU" altLang="en-US" sz="1600">
                <a:latin typeface="+mn-lt"/>
              </a:rPr>
              <a:t> Research</a:t>
            </a:r>
          </a:p>
          <a:p>
            <a:pPr eaLnBrk="1" hangingPunct="1">
              <a:buFontTx/>
              <a:buChar char="-"/>
              <a:defRPr/>
            </a:pPr>
            <a:r>
              <a:rPr lang="en-AU" altLang="en-US" sz="1600">
                <a:latin typeface="+mn-lt"/>
              </a:rPr>
              <a:t> Special Services</a:t>
            </a:r>
          </a:p>
        </p:txBody>
      </p:sp>
      <p:sp>
        <p:nvSpPr>
          <p:cNvPr id="280585" name="Rectangle 9"/>
          <p:cNvSpPr>
            <a:spLocks noChangeArrowheads="1"/>
          </p:cNvSpPr>
          <p:nvPr/>
        </p:nvSpPr>
        <p:spPr bwMode="auto">
          <a:xfrm>
            <a:off x="457200" y="5715000"/>
            <a:ext cx="2057400" cy="762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AU" altLang="en-US" sz="1800">
                <a:latin typeface="+mn-lt"/>
              </a:rPr>
              <a:t>Case Management</a:t>
            </a:r>
          </a:p>
          <a:p>
            <a:pPr algn="ctr" eaLnBrk="1" hangingPunct="1">
              <a:defRPr/>
            </a:pPr>
            <a:r>
              <a:rPr lang="en-AU" altLang="en-US" sz="1800">
                <a:latin typeface="+mn-lt"/>
              </a:rPr>
              <a:t>CCT, MSTT and GP</a:t>
            </a:r>
          </a:p>
        </p:txBody>
      </p:sp>
      <p:sp>
        <p:nvSpPr>
          <p:cNvPr id="280588" name="Line 12"/>
          <p:cNvSpPr>
            <a:spLocks noChangeShapeType="1"/>
          </p:cNvSpPr>
          <p:nvPr/>
        </p:nvSpPr>
        <p:spPr bwMode="auto">
          <a:xfrm flipV="1">
            <a:off x="6553200" y="4495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sp>
        <p:nvSpPr>
          <p:cNvPr id="280589" name="Line 13"/>
          <p:cNvSpPr>
            <a:spLocks noChangeShapeType="1"/>
          </p:cNvSpPr>
          <p:nvPr/>
        </p:nvSpPr>
        <p:spPr bwMode="auto">
          <a:xfrm>
            <a:off x="6553200" y="50292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sp>
        <p:nvSpPr>
          <p:cNvPr id="280590" name="Rectangle 14"/>
          <p:cNvSpPr>
            <a:spLocks noChangeArrowheads="1"/>
          </p:cNvSpPr>
          <p:nvPr/>
        </p:nvSpPr>
        <p:spPr bwMode="auto">
          <a:xfrm>
            <a:off x="2514600" y="2057400"/>
            <a:ext cx="3124200" cy="228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AU" altLang="en-US" sz="1800" dirty="0">
                <a:latin typeface="+mn-lt"/>
              </a:rPr>
              <a:t>GP, ER, family or others</a:t>
            </a:r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3124200" y="2514600"/>
            <a:ext cx="1676400" cy="457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AU" altLang="en-US"/>
              <a:t>Triage</a:t>
            </a:r>
            <a:endParaRPr lang="en-AU" altLang="en-US" sz="1600"/>
          </a:p>
        </p:txBody>
      </p:sp>
      <p:sp>
        <p:nvSpPr>
          <p:cNvPr id="280593" name="Rectangle 17"/>
          <p:cNvSpPr>
            <a:spLocks noChangeArrowheads="1"/>
          </p:cNvSpPr>
          <p:nvPr/>
        </p:nvSpPr>
        <p:spPr bwMode="auto">
          <a:xfrm>
            <a:off x="3124200" y="3352800"/>
            <a:ext cx="1676400" cy="609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AU" altLang="en-US">
                <a:latin typeface="+mn-lt"/>
              </a:rPr>
              <a:t>CATT</a:t>
            </a:r>
          </a:p>
        </p:txBody>
      </p:sp>
      <p:sp>
        <p:nvSpPr>
          <p:cNvPr id="280594" name="Line 18"/>
          <p:cNvSpPr>
            <a:spLocks noChangeShapeType="1"/>
          </p:cNvSpPr>
          <p:nvPr/>
        </p:nvSpPr>
        <p:spPr bwMode="auto">
          <a:xfrm>
            <a:off x="39624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sp>
        <p:nvSpPr>
          <p:cNvPr id="280596" name="Rectangle 20"/>
          <p:cNvSpPr>
            <a:spLocks noChangeArrowheads="1"/>
          </p:cNvSpPr>
          <p:nvPr/>
        </p:nvSpPr>
        <p:spPr bwMode="auto">
          <a:xfrm>
            <a:off x="5364163" y="2590800"/>
            <a:ext cx="1570037" cy="533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AU" altLang="en-US" sz="1800" dirty="0">
                <a:latin typeface="+mn-lt"/>
              </a:rPr>
              <a:t>Support by</a:t>
            </a:r>
          </a:p>
          <a:p>
            <a:pPr algn="ctr" eaLnBrk="1" hangingPunct="1">
              <a:defRPr/>
            </a:pPr>
            <a:r>
              <a:rPr lang="en-AU" altLang="en-US" sz="1800" dirty="0">
                <a:latin typeface="+mn-lt"/>
              </a:rPr>
              <a:t>Academic Unit</a:t>
            </a:r>
          </a:p>
        </p:txBody>
      </p:sp>
      <p:sp>
        <p:nvSpPr>
          <p:cNvPr id="280598" name="Line 22"/>
          <p:cNvSpPr>
            <a:spLocks noChangeShapeType="1"/>
          </p:cNvSpPr>
          <p:nvPr/>
        </p:nvSpPr>
        <p:spPr bwMode="auto">
          <a:xfrm flipH="1">
            <a:off x="2590800" y="39624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sp>
        <p:nvSpPr>
          <p:cNvPr id="280602" name="Text Box 26"/>
          <p:cNvSpPr txBox="1">
            <a:spLocks noChangeArrowheads="1"/>
          </p:cNvSpPr>
          <p:nvPr/>
        </p:nvSpPr>
        <p:spPr bwMode="auto">
          <a:xfrm>
            <a:off x="3429000" y="5638800"/>
            <a:ext cx="1219200" cy="3794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/>
              <a:t>PDRSS</a:t>
            </a:r>
            <a:endParaRPr lang="en-AU" altLang="en-US" sz="1800"/>
          </a:p>
        </p:txBody>
      </p:sp>
      <p:sp>
        <p:nvSpPr>
          <p:cNvPr id="280605" name="Line 29"/>
          <p:cNvSpPr>
            <a:spLocks noChangeShapeType="1"/>
          </p:cNvSpPr>
          <p:nvPr/>
        </p:nvSpPr>
        <p:spPr bwMode="auto">
          <a:xfrm flipV="1">
            <a:off x="4648200" y="52578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sp>
        <p:nvSpPr>
          <p:cNvPr id="280606" name="Line 30"/>
          <p:cNvSpPr>
            <a:spLocks noChangeShapeType="1"/>
          </p:cNvSpPr>
          <p:nvPr/>
        </p:nvSpPr>
        <p:spPr bwMode="auto">
          <a:xfrm flipH="1" flipV="1">
            <a:off x="2590800" y="5257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sp>
        <p:nvSpPr>
          <p:cNvPr id="280607" name="Line 31"/>
          <p:cNvSpPr>
            <a:spLocks noChangeShapeType="1"/>
          </p:cNvSpPr>
          <p:nvPr/>
        </p:nvSpPr>
        <p:spPr bwMode="auto">
          <a:xfrm flipV="1">
            <a:off x="3962400" y="5257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sp>
        <p:nvSpPr>
          <p:cNvPr id="280608" name="Line 32"/>
          <p:cNvSpPr>
            <a:spLocks noChangeShapeType="1"/>
          </p:cNvSpPr>
          <p:nvPr/>
        </p:nvSpPr>
        <p:spPr bwMode="auto">
          <a:xfrm flipV="1">
            <a:off x="1524000" y="5257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sp>
        <p:nvSpPr>
          <p:cNvPr id="280610" name="Line 34"/>
          <p:cNvSpPr>
            <a:spLocks noChangeShapeType="1"/>
          </p:cNvSpPr>
          <p:nvPr/>
        </p:nvSpPr>
        <p:spPr bwMode="auto">
          <a:xfrm>
            <a:off x="6934200" y="28194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sp>
        <p:nvSpPr>
          <p:cNvPr id="280621" name="Line 45"/>
          <p:cNvSpPr>
            <a:spLocks noChangeShapeType="1"/>
          </p:cNvSpPr>
          <p:nvPr/>
        </p:nvSpPr>
        <p:spPr bwMode="auto">
          <a:xfrm flipH="1">
            <a:off x="2590800" y="4800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cxnSp>
        <p:nvCxnSpPr>
          <p:cNvPr id="3097" name="AutoShape 48"/>
          <p:cNvCxnSpPr>
            <a:cxnSpLocks noChangeShapeType="1"/>
            <a:stCxn id="280579" idx="0"/>
            <a:endCxn id="280593" idx="1"/>
          </p:cNvCxnSpPr>
          <p:nvPr/>
        </p:nvCxnSpPr>
        <p:spPr bwMode="auto">
          <a:xfrm rot="5400000" flipH="1" flipV="1">
            <a:off x="1909763" y="3205162"/>
            <a:ext cx="762000" cy="1666875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0626" name="Line 50"/>
          <p:cNvSpPr>
            <a:spLocks noChangeShapeType="1"/>
          </p:cNvSpPr>
          <p:nvPr/>
        </p:nvSpPr>
        <p:spPr bwMode="auto">
          <a:xfrm flipV="1">
            <a:off x="3962400" y="3962400"/>
            <a:ext cx="0" cy="457200"/>
          </a:xfrm>
          <a:prstGeom prst="line">
            <a:avLst/>
          </a:prstGeom>
          <a:noFill/>
          <a:ln w="38100">
            <a:solidFill>
              <a:srgbClr val="FF0C14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sp>
        <p:nvSpPr>
          <p:cNvPr id="280627" name="Line 51"/>
          <p:cNvSpPr>
            <a:spLocks noChangeShapeType="1"/>
          </p:cNvSpPr>
          <p:nvPr/>
        </p:nvSpPr>
        <p:spPr bwMode="auto">
          <a:xfrm>
            <a:off x="4572000" y="4800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cxnSp>
        <p:nvCxnSpPr>
          <p:cNvPr id="3100" name="AutoShape 52"/>
          <p:cNvCxnSpPr>
            <a:cxnSpLocks noChangeShapeType="1"/>
            <a:stCxn id="280582" idx="0"/>
            <a:endCxn id="280593" idx="3"/>
          </p:cNvCxnSpPr>
          <p:nvPr/>
        </p:nvCxnSpPr>
        <p:spPr bwMode="auto">
          <a:xfrm rot="5400000" flipH="1">
            <a:off x="5943600" y="2514600"/>
            <a:ext cx="609600" cy="2895600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0629" name="Line 53"/>
          <p:cNvSpPr>
            <a:spLocks noChangeShapeType="1"/>
          </p:cNvSpPr>
          <p:nvPr/>
        </p:nvSpPr>
        <p:spPr bwMode="auto">
          <a:xfrm>
            <a:off x="3962400" y="2971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AU">
              <a:latin typeface="+mn-lt"/>
            </a:endParaRPr>
          </a:p>
        </p:txBody>
      </p:sp>
      <p:cxnSp>
        <p:nvCxnSpPr>
          <p:cNvPr id="3102" name="AutoShape 54"/>
          <p:cNvCxnSpPr>
            <a:cxnSpLocks noChangeShapeType="1"/>
            <a:stCxn id="280592" idx="1"/>
            <a:endCxn id="280579" idx="0"/>
          </p:cNvCxnSpPr>
          <p:nvPr/>
        </p:nvCxnSpPr>
        <p:spPr bwMode="auto">
          <a:xfrm rot="10800000" flipV="1">
            <a:off x="1457325" y="2743200"/>
            <a:ext cx="1666875" cy="16764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03" name="Rectangle 56"/>
          <p:cNvSpPr>
            <a:spLocks noChangeArrowheads="1"/>
          </p:cNvSpPr>
          <p:nvPr/>
        </p:nvSpPr>
        <p:spPr bwMode="auto">
          <a:xfrm>
            <a:off x="5364163" y="4005263"/>
            <a:ext cx="1152525" cy="287337"/>
          </a:xfrm>
          <a:prstGeom prst="rect">
            <a:avLst/>
          </a:prstGeom>
          <a:solidFill>
            <a:srgbClr val="99FF3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altLang="en-US" sz="2000"/>
              <a:t>PARC</a:t>
            </a:r>
            <a:endParaRPr lang="en-US" altLang="en-US" sz="2000"/>
          </a:p>
        </p:txBody>
      </p:sp>
      <p:sp>
        <p:nvSpPr>
          <p:cNvPr id="3104" name="Line 58"/>
          <p:cNvSpPr>
            <a:spLocks noChangeShapeType="1"/>
          </p:cNvSpPr>
          <p:nvPr/>
        </p:nvSpPr>
        <p:spPr bwMode="auto">
          <a:xfrm flipV="1">
            <a:off x="4572000" y="4221163"/>
            <a:ext cx="792163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105" name="Line 59"/>
          <p:cNvSpPr>
            <a:spLocks noChangeShapeType="1"/>
          </p:cNvSpPr>
          <p:nvPr/>
        </p:nvSpPr>
        <p:spPr bwMode="auto">
          <a:xfrm>
            <a:off x="4787900" y="3933825"/>
            <a:ext cx="576263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17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澳洲與台灣的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強制治療</a:t>
            </a:r>
            <a:endParaRPr lang="zh-TW" altLang="en-US" sz="4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56891"/>
              </p:ext>
            </p:extLst>
          </p:nvPr>
        </p:nvGraphicFramePr>
        <p:xfrm>
          <a:off x="467544" y="1052737"/>
          <a:ext cx="8229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268"/>
                <a:gridCol w="869268"/>
                <a:gridCol w="3168352"/>
                <a:gridCol w="3322712"/>
              </a:tblGrid>
              <a:tr h="266541">
                <a:tc gridSpan="2"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澳洲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維多利亞省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台灣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6541">
                <a:tc gridSpan="2"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審查單位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精神衛生法庭</a:t>
                      </a:r>
                      <a:endParaRPr lang="zh-TW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審查會</a:t>
                      </a:r>
                      <a:endParaRPr lang="zh-TW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8086">
                <a:tc gridSpan="2"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審查單位組成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人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精神科醫師、司法人員、社區人員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人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專科醫師、護理師、職能治療師、心理師、社會 工作師、病人權益促進團體代表、法律專家及其他相關專業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4238">
                <a:tc gridSpan="2"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強制種類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lphaLcParenBoth"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強制評估 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社區、住院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Both"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強制暫時治療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社區、住院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Both"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強制治療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社區、住院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zh-TW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</a:rPr>
                        <a:t>a) </a:t>
                      </a: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強制鑑定</a:t>
                      </a:r>
                      <a:endParaRPr lang="en-US" altLang="zh-TW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</a:rPr>
                        <a:t>(b) </a:t>
                      </a: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強制治療 </a:t>
                      </a:r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住院、社區</a:t>
                      </a:r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  <a:p>
                      <a:pPr algn="l"/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5393">
                <a:tc rowSpan="3">
                  <a:txBody>
                    <a:bodyPr/>
                    <a:lstStyle/>
                    <a:p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強制</a:t>
                      </a:r>
                      <a:endParaRPr lang="en-US" altLang="zh-TW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</a:rPr>
                        <a:t>鑑定</a:t>
                      </a:r>
                      <a:endParaRPr lang="en-US" altLang="zh-TW" sz="2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條件</a:t>
                      </a: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/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個案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顯然有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精神疾病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lvl="2" indent="0"/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需要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立即治療去預防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嚴重身心健康惡化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或嚴重傷害自己或他人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嚴重病</a:t>
                      </a:r>
                      <a:r>
                        <a:rPr lang="zh-TW" altLang="en-US" sz="1600" dirty="0" smtClean="0"/>
                        <a:t>人</a:t>
                      </a:r>
                      <a:r>
                        <a:rPr lang="en-US" altLang="zh-TW" sz="1600" dirty="0" smtClean="0"/>
                        <a:t>(</a:t>
                      </a: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現實脫節之怪異思想及奇特行為，致不能 處理自己事務，經專科醫師診斷認定者</a:t>
                      </a:r>
                      <a:r>
                        <a:rPr lang="en-US" altLang="zh-TW" sz="1600" dirty="0" smtClean="0"/>
                        <a:t>)</a:t>
                      </a:r>
                      <a:r>
                        <a:rPr lang="zh-TW" altLang="en-US" sz="1600" dirty="0" smtClean="0"/>
                        <a:t> </a:t>
                      </a:r>
                      <a:endParaRPr lang="en-US" altLang="zh-TW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傷害他人或自己</a:t>
                      </a:r>
                      <a:r>
                        <a:rPr lang="zh-TW" altLang="en-US" sz="1600" dirty="0" smtClean="0"/>
                        <a:t>或有傷害之虞，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53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決定者</a:t>
                      </a: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註冊的醫療人員或精神醫療人員或精神醫療服務機構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來決定</a:t>
                      </a:r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兩位專科醫師</a:t>
                      </a:r>
                      <a:endParaRPr lang="zh-TW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97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時間</a:t>
                      </a:r>
                    </a:p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/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社區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最長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 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小時 </a:t>
                      </a:r>
                    </a:p>
                    <a:p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住院 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最長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 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小時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含交通</a:t>
                      </a:r>
                      <a:endParaRPr lang="zh-TW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 smtClean="0"/>
                        <a:t>兩日內</a:t>
                      </a:r>
                      <a:endParaRPr lang="zh-TW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32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澳洲與台灣的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強制治療</a:t>
            </a:r>
            <a:endParaRPr lang="zh-TW" altLang="en-US" sz="4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330507"/>
              </p:ext>
            </p:extLst>
          </p:nvPr>
        </p:nvGraphicFramePr>
        <p:xfrm>
          <a:off x="467544" y="1124744"/>
          <a:ext cx="82296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268"/>
                <a:gridCol w="869268"/>
                <a:gridCol w="3168352"/>
                <a:gridCol w="1661356"/>
                <a:gridCol w="1661356"/>
              </a:tblGrid>
              <a:tr h="370840">
                <a:tc gridSpan="2"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澳洲 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維多利亞省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台灣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暫時</a:t>
                      </a:r>
                      <a:endParaRPr lang="en-US" altLang="zh-TW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強制</a:t>
                      </a:r>
                      <a:endParaRPr lang="en-US" altLang="zh-TW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住院</a:t>
                      </a:r>
                      <a:endParaRPr lang="en-US" altLang="zh-TW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社區</a:t>
                      </a:r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條件</a:t>
                      </a: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/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個案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精神疾病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lvl="2" indent="0"/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需要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立即治療去預防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嚴重身心健康惡化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或嚴重傷害自己或他人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zh-TW" alt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algn="l"/>
                      <a:endParaRPr lang="en-US" altLang="zh-TW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altLang="zh-TW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                            無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決定者</a:t>
                      </a: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指定精神科醫師</a:t>
                      </a:r>
                      <a:endParaRPr lang="zh-TW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l"/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時間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醫院或社區皆為</a:t>
                      </a:r>
                      <a:r>
                        <a:rPr lang="en-US" altLang="zh-TW" sz="1600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天</a:t>
                      </a:r>
                      <a:endParaRPr lang="zh-TW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l"/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81352">
                <a:tc rowSpan="4"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強制</a:t>
                      </a:r>
                      <a:endParaRPr lang="en-US" altLang="zh-TW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住院</a:t>
                      </a:r>
                      <a:endParaRPr lang="en-US" altLang="zh-TW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zh-TW" altLang="en-US" sz="1600" b="1" dirty="0" smtClean="0">
                          <a:solidFill>
                            <a:srgbClr val="FF0000"/>
                          </a:solidFill>
                        </a:rPr>
                        <a:t>社區</a:t>
                      </a:r>
                      <a:r>
                        <a:rPr lang="en-US" altLang="zh-TW" sz="16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條件</a:t>
                      </a: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lvl="2" indent="0"/>
                      <a:r>
                        <a:rPr lang="zh-TW" altLang="en-US" sz="1600" b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暫時強制住院者</a:t>
                      </a:r>
                      <a:endParaRPr lang="en-US" altLang="zh-TW" sz="1600" b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2" indent="0"/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個案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精神疾病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lvl="2" indent="0"/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需要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立即治療去預防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嚴重身心健康惡化</a:t>
                      </a: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zh-TW" altLang="zh-TW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或嚴重傷害自己或他人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zh-TW" alt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強制社區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強制住院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dirty="0" smtClean="0">
                          <a:solidFill>
                            <a:srgbClr val="FF0000"/>
                          </a:solidFill>
                        </a:rPr>
                        <a:t>嚴重病人，不遵醫囑至其病情不穩或生活功能退化之虞</a:t>
                      </a:r>
                      <a:endParaRPr lang="zh-TW" alt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rgbClr val="FF0000"/>
                          </a:solidFill>
                        </a:rPr>
                        <a:t>嚴重病人，傷害他人或自己或有傷害之虞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決定者</a:t>
                      </a:r>
                      <a:endParaRPr lang="en-US" altLang="zh-TW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b="0" dirty="0" smtClean="0">
                          <a:solidFill>
                            <a:srgbClr val="FF0000"/>
                          </a:solidFill>
                        </a:rPr>
                        <a:t>精神健康法庭</a:t>
                      </a:r>
                      <a:endParaRPr lang="zh-TW" alt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1600" b="0" dirty="0" smtClean="0">
                          <a:solidFill>
                            <a:srgbClr val="FF0000"/>
                          </a:solidFill>
                        </a:rPr>
                        <a:t>兩位專科醫師</a:t>
                      </a:r>
                      <a:r>
                        <a:rPr lang="zh-TW" altLang="en-US" sz="1600" b="0" dirty="0" smtClean="0">
                          <a:solidFill>
                            <a:schemeClr val="tx1"/>
                          </a:solidFill>
                        </a:rPr>
                        <a:t>送</a:t>
                      </a:r>
                      <a:r>
                        <a:rPr lang="zh-TW" altLang="en-US" sz="1600" b="0" dirty="0" smtClean="0">
                          <a:solidFill>
                            <a:srgbClr val="FF0000"/>
                          </a:solidFill>
                        </a:rPr>
                        <a:t>審查會</a:t>
                      </a:r>
                      <a:endParaRPr lang="zh-TW" alt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時間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2" indent="0" algn="l"/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社區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成人最長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zh-TW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2" indent="0" algn="l"/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住院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成人最長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 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月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lvl="2" indent="0" algn="l"/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小於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歲最長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zh-TW" alt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個月</a:t>
                      </a:r>
                      <a:endParaRPr lang="zh-TW" altLang="zh-TW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住院最長</a:t>
                      </a:r>
                      <a:r>
                        <a:rPr lang="en-US" altLang="zh-TW" sz="1600" dirty="0" smtClean="0"/>
                        <a:t>60</a:t>
                      </a:r>
                      <a:r>
                        <a:rPr lang="zh-TW" altLang="en-US" sz="1600" dirty="0" smtClean="0"/>
                        <a:t>日</a:t>
                      </a:r>
                      <a:endParaRPr lang="en-US" altLang="zh-TW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社區最長</a:t>
                      </a:r>
                      <a:r>
                        <a:rPr lang="en-US" altLang="zh-TW" sz="1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</a:rPr>
                        <a:t>個月</a:t>
                      </a:r>
                      <a:endParaRPr lang="zh-TW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強制住院數</a:t>
                      </a: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(2016)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2502</a:t>
                      </a:r>
                      <a:r>
                        <a:rPr lang="en-US" sz="1600" b="1" kern="1200" dirty="0">
                          <a:effectLst/>
                          <a:latin typeface="Times New Roman"/>
                          <a:ea typeface="標楷體"/>
                        </a:rPr>
                        <a:t> (39.96/100,000)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725</a:t>
                      </a:r>
                      <a:r>
                        <a:rPr lang="en-US" sz="1600" b="1" kern="1200" dirty="0">
                          <a:effectLst/>
                          <a:latin typeface="Times New Roman"/>
                          <a:ea typeface="標楷體"/>
                        </a:rPr>
                        <a:t> (3.15/100,000)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強制社區數</a:t>
                      </a: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(2016)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3423</a:t>
                      </a:r>
                      <a:r>
                        <a:rPr lang="en-US" sz="1600" b="1" kern="1200" dirty="0">
                          <a:effectLst/>
                          <a:latin typeface="Times New Roman"/>
                          <a:ea typeface="標楷體"/>
                        </a:rPr>
                        <a:t> (54.68/100,000)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66</a:t>
                      </a:r>
                      <a:r>
                        <a:rPr lang="en-US" sz="1600" b="1" kern="1200" dirty="0">
                          <a:effectLst/>
                          <a:latin typeface="Times New Roman"/>
                          <a:ea typeface="標楷體"/>
                        </a:rPr>
                        <a:t> (0.28/100,000)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565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總結</a:t>
            </a:r>
            <a:r>
              <a:rPr lang="en-US" altLang="zh-TW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澳洲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精神醫療與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台灣</a:t>
            </a:r>
            <a:r>
              <a:rPr lang="zh-TW" altLang="en-US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的差異</a:t>
            </a:r>
            <a:endParaRPr lang="zh-TW" altLang="en-US" b="1" dirty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zh-TW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澳洲較台灣更強調以</a:t>
            </a:r>
            <a:r>
              <a:rPr lang="zh-TW" altLang="zh-TW" sz="3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社區為基礎</a:t>
            </a:r>
            <a:r>
              <a:rPr lang="zh-TW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的精神醫療照護</a:t>
            </a:r>
            <a:r>
              <a:rPr lang="zh-TW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各地都有</a:t>
            </a:r>
            <a:r>
              <a:rPr lang="zh-TW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社區心理衛生中心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及以</a:t>
            </a:r>
            <a:r>
              <a:rPr lang="zh-TW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個案管理師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為基礎的社區照護團隊。強調</a:t>
            </a:r>
            <a:r>
              <a:rPr lang="zh-TW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連續性、持續性、流動性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的照護，依個案的</a:t>
            </a:r>
            <a:r>
              <a:rPr lang="zh-TW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嚴重、急迫、需求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做不同的分工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澳洲的</a:t>
            </a:r>
            <a:r>
              <a:rPr lang="zh-TW" altLang="zh-TW" sz="3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強制治療較台灣</a:t>
            </a:r>
            <a:r>
              <a:rPr lang="zh-TW" altLang="zh-TW" sz="3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寬鬆、彈性但</a:t>
            </a:r>
            <a:r>
              <a:rPr lang="zh-TW" altLang="zh-TW" sz="3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積極</a:t>
            </a:r>
            <a:endParaRPr lang="en-US" altLang="zh-TW" sz="30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賦予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精神醫療人員較大的權限與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空間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sz="2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有精神</a:t>
            </a:r>
            <a:r>
              <a:rPr lang="zh-TW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疾病、有可能造成身心狀況惡化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zh-TW" sz="2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傷人傷己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的風險，精神科醫師一名即可暫時強制治療</a:t>
            </a:r>
            <a:r>
              <a:rPr lang="en-US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日。</a:t>
            </a:r>
            <a:r>
              <a:rPr lang="en-US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日以上才要精神衛生法庭審查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CRPD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部分條約澳洲</a:t>
            </a:r>
            <a:r>
              <a:rPr lang="zh-TW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zh-TW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保留的。</a:t>
            </a:r>
          </a:p>
          <a:p>
            <a:pPr lvl="1"/>
            <a:endParaRPr lang="zh-TW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endParaRPr lang="zh-TW" altLang="zh-TW" sz="3800" b="1" dirty="0">
              <a:solidFill>
                <a:srgbClr val="FF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2020</a:t>
            </a:r>
            <a:r>
              <a:rPr lang="zh-TW" altLang="en-US" smtClean="0"/>
              <a:t>立法院公聽會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BAF8F-0DC8-4D56-8366-339563AADBB0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1764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3006</TotalTime>
  <Words>857</Words>
  <Application>Microsoft Office PowerPoint</Application>
  <PresentationFormat>如螢幕大小 (4:3)</PresentationFormat>
  <Paragraphs>223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新細明體</vt:lpstr>
      <vt:lpstr>標楷體</vt:lpstr>
      <vt:lpstr>Arial</vt:lpstr>
      <vt:lpstr>Calibri</vt:lpstr>
      <vt:lpstr>Times New Roman</vt:lpstr>
      <vt:lpstr>Office 佈景主題</vt:lpstr>
      <vt:lpstr>他山之石  澳洲社區精神醫療考察</vt:lpstr>
      <vt:lpstr>強制住院及強制社區治療個案趨勢圖</vt:lpstr>
      <vt:lpstr>Australia vs Taiwan</vt:lpstr>
      <vt:lpstr>澳洲與台灣精神機構家數與床數</vt:lpstr>
      <vt:lpstr>澳洲強調社區為基礎的精神醫療照護</vt:lpstr>
      <vt:lpstr>Operational Flow Chart Community Mental Health Service </vt:lpstr>
      <vt:lpstr>澳洲與台灣的強制治療</vt:lpstr>
      <vt:lpstr>澳洲與台灣的強制治療</vt:lpstr>
      <vt:lpstr>總結: 澳洲精神醫療與台灣的差異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精神病人社區照顧需求探討及評估</dc:title>
  <dc:creator>Z830</dc:creator>
  <cp:lastModifiedBy>Microsoft 帳戶</cp:lastModifiedBy>
  <cp:revision>239</cp:revision>
  <dcterms:created xsi:type="dcterms:W3CDTF">2018-02-10T01:53:47Z</dcterms:created>
  <dcterms:modified xsi:type="dcterms:W3CDTF">2020-10-07T22:15:16Z</dcterms:modified>
</cp:coreProperties>
</file>