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57" r:id="rId3"/>
    <p:sldId id="261" r:id="rId4"/>
    <p:sldId id="264" r:id="rId5"/>
    <p:sldId id="263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5C86A-C9B5-4A77-9285-B69ABB7D83BE}" type="doc">
      <dgm:prSet loTypeId="urn:microsoft.com/office/officeart/2005/8/layout/hList2#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C92F2C50-8CC5-48AD-942B-8B30230D767B}">
      <dgm:prSet phldrT="[文字]"/>
      <dgm:spPr>
        <a:xfrm rot="16200000">
          <a:off x="-1756578" y="2660590"/>
          <a:ext cx="4043969" cy="426890"/>
        </a:xfrm>
        <a:noFill/>
        <a:ln>
          <a:noFill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可發展的職業</a:t>
          </a:r>
        </a:p>
      </dgm:t>
    </dgm:pt>
    <dgm:pt modelId="{9FD405B3-8F7F-4A8C-96D1-D194ADBEFE90}" type="parTrans" cxnId="{5389F3C5-ADCF-4818-B50F-5585A7D001E5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B5E7B5D-21AE-4512-BB4B-0B638FA04358}" type="sibTrans" cxnId="{5389F3C5-ADCF-4818-B50F-5585A7D001E5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C07493E6-B833-4EDE-9522-E8F532E780E6}">
      <dgm:prSet phldrT="[文字]"/>
      <dgm:spPr>
        <a:xfrm>
          <a:off x="478851" y="852051"/>
          <a:ext cx="2126368" cy="4043969"/>
        </a:xfrm>
        <a:solidFill>
          <a:srgbClr val="956251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工作訓練課程的助理</a:t>
          </a:r>
        </a:p>
      </dgm:t>
    </dgm:pt>
    <dgm:pt modelId="{C8C5F424-1B24-43F7-AB4E-77456CFDD838}" type="parTrans" cxnId="{75459988-4797-4C35-AD4E-44291ECBF5E2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6877C559-0709-4229-A7C0-6609BF3FBEB9}" type="sibTrans" cxnId="{75459988-4797-4C35-AD4E-44291ECBF5E2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80431D41-CDCB-4C9C-A01F-740CC450E892}">
      <dgm:prSet phldrT="[文字]"/>
      <dgm:spPr>
        <a:xfrm rot="16200000">
          <a:off x="1343323" y="2660590"/>
          <a:ext cx="4043969" cy="426890"/>
        </a:xfrm>
        <a:noFill/>
        <a:ln>
          <a:noFill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知能與技能</a:t>
          </a:r>
        </a:p>
      </dgm:t>
    </dgm:pt>
    <dgm:pt modelId="{E90F26AB-09FA-4D57-BF03-4EA9876FFFB0}" type="parTrans" cxnId="{29538C26-3C98-4A0F-BD76-F2D6B0289E23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DFBBD4AE-497A-4151-9CD5-A1C7144D1BD9}" type="sibTrans" cxnId="{29538C26-3C98-4A0F-BD76-F2D6B0289E23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DE04AB8A-FF6D-4031-9615-66BE099BC1D2}">
      <dgm:prSet phldrT="[文字]"/>
      <dgm:spPr>
        <a:xfrm>
          <a:off x="3578753" y="852051"/>
          <a:ext cx="2126368" cy="4043969"/>
        </a:xfr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建立夥伴關係</a:t>
          </a:r>
        </a:p>
      </dgm:t>
    </dgm:pt>
    <dgm:pt modelId="{F442C3EF-B0F2-45FF-927D-CAC41F70D0D1}" type="parTrans" cxnId="{7180E450-5960-4FA1-8845-828DE48A6B28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79F7186-1B97-4244-A3FA-0D230BFC0E61}" type="sibTrans" cxnId="{7180E450-5960-4FA1-8845-828DE48A6B28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5B7955DF-55A1-43C5-A40E-A6E7EA019DB7}">
      <dgm:prSet phldrT="[文字]"/>
      <dgm:spPr>
        <a:xfrm>
          <a:off x="3578753" y="852051"/>
          <a:ext cx="2126368" cy="4043969"/>
        </a:xfr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會談技巧</a:t>
          </a:r>
        </a:p>
      </dgm:t>
    </dgm:pt>
    <dgm:pt modelId="{256C9DAB-C9FD-45FA-AF8D-0781B23E54E8}" type="parTrans" cxnId="{B86DBB34-1D05-4A00-922A-2AB80712E98E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8E5907FC-3EAD-4B7A-9354-D135618A3D75}" type="sibTrans" cxnId="{B86DBB34-1D05-4A00-922A-2AB80712E98E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34678B6-4C7D-4C89-AEC7-F724FEC86975}">
      <dgm:prSet phldrT="[文字]"/>
      <dgm:spPr>
        <a:xfrm rot="16200000">
          <a:off x="4443224" y="2660590"/>
          <a:ext cx="4043969" cy="426890"/>
        </a:xfrm>
        <a:noFill/>
        <a:ln>
          <a:noFill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服務態度與內容</a:t>
          </a:r>
        </a:p>
      </dgm:t>
    </dgm:pt>
    <dgm:pt modelId="{57335086-76FF-4C79-A8D3-3DE2ED86E58D}" type="parTrans" cxnId="{743986AA-15BF-409A-A60C-1EE6C93332A6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65BC304-6988-49C1-9159-C58978C291C1}" type="sibTrans" cxnId="{743986AA-15BF-409A-A60C-1EE6C93332A6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A53D633-2EA4-4EC5-A4B5-774BBCF69766}">
      <dgm:prSet phldrT="[文字]"/>
      <dgm:spPr>
        <a:xfrm>
          <a:off x="6678654" y="852051"/>
          <a:ext cx="2126368" cy="4043969"/>
        </a:xfr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遵守服務倫理</a:t>
          </a:r>
        </a:p>
      </dgm:t>
    </dgm:pt>
    <dgm:pt modelId="{3ED4712B-F3B4-436B-B334-1EC40A0D24FC}" type="parTrans" cxnId="{8165FAC9-F052-4B90-BFDA-859F86A4BEB4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98E214B-62E0-4B2B-A2EE-28C0A2CB9B3C}" type="sibTrans" cxnId="{8165FAC9-F052-4B90-BFDA-859F86A4BEB4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A55FF7F2-55C2-4796-B302-863522F1A520}">
      <dgm:prSet phldrT="[文字]"/>
      <dgm:spPr>
        <a:xfrm>
          <a:off x="6678654" y="852051"/>
          <a:ext cx="2126368" cy="4043969"/>
        </a:xfr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不批判的關懷態度</a:t>
          </a:r>
        </a:p>
      </dgm:t>
    </dgm:pt>
    <dgm:pt modelId="{D547CF35-E7A1-4177-A9F0-6FCA998E79B6}" type="parTrans" cxnId="{66ED245F-CB44-4C9A-8ADE-363A0AE25ED8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4AE6C57-5FFB-40C9-BD72-43456548C59A}" type="sibTrans" cxnId="{66ED245F-CB44-4C9A-8ADE-363A0AE25ED8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C78B8D1-00FA-41AA-9523-8A7AC0E592F9}">
      <dgm:prSet phldrT="[文字]"/>
      <dgm:spPr>
        <a:xfrm>
          <a:off x="478851" y="852051"/>
          <a:ext cx="2126368" cy="4043969"/>
        </a:xfrm>
        <a:solidFill>
          <a:srgbClr val="956251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自助團體的帶領者</a:t>
          </a:r>
        </a:p>
      </dgm:t>
    </dgm:pt>
    <dgm:pt modelId="{DF46F3C4-A05C-43D2-B2B4-3608423F7B51}" type="parTrans" cxnId="{A513ABB0-B1F9-424A-9F7C-8E2814E3B983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42D0A2B-9FE0-4BC9-849A-A24FFDD2F6D3}" type="sibTrans" cxnId="{A513ABB0-B1F9-424A-9F7C-8E2814E3B983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839EAEA-123C-431D-B3DF-37F961E5A1DA}">
      <dgm:prSet phldrT="[文字]"/>
      <dgm:spPr>
        <a:xfrm>
          <a:off x="478851" y="852051"/>
          <a:ext cx="2126368" cy="4043969"/>
        </a:xfrm>
        <a:solidFill>
          <a:srgbClr val="956251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TW" altLang="en-US" dirty="0">
            <a:solidFill>
              <a:sysClr val="window" lastClr="FFFFFF"/>
            </a:solidFill>
            <a:latin typeface="Microsoft YaHei UI" panose="020B0503020204020204" pitchFamily="34" charset="-122"/>
            <a:ea typeface="Microsoft YaHei UI" panose="020B0503020204020204" pitchFamily="34" charset="-122"/>
            <a:cs typeface="+mn-cs"/>
          </a:endParaRPr>
        </a:p>
      </dgm:t>
    </dgm:pt>
    <dgm:pt modelId="{1F79CD3F-EBDC-4065-A794-BE32714A20AF}" type="parTrans" cxnId="{DB203A49-63A7-4D2D-A226-3407059AACD4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7E06B34-64A7-4013-A46A-FAE60B930FDA}" type="sibTrans" cxnId="{DB203A49-63A7-4D2D-A226-3407059AACD4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CC747DA-7200-4A02-A505-1E0B2D9B5D75}">
      <dgm:prSet phldrT="[文字]"/>
      <dgm:spPr>
        <a:xfrm>
          <a:off x="3578753" y="852051"/>
          <a:ext cx="2126368" cy="4043969"/>
        </a:xfr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社區自立生活技能</a:t>
          </a:r>
        </a:p>
      </dgm:t>
    </dgm:pt>
    <dgm:pt modelId="{4329C7F5-77BA-49F1-B7AC-E8F153E158DF}" type="parTrans" cxnId="{88249A18-120D-49CA-B99A-C51D72851146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CD20C3A-9571-4BC9-8885-D83356ACDD44}" type="sibTrans" cxnId="{88249A18-120D-49CA-B99A-C51D72851146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A408C217-7A08-4E4D-BA79-6B0AE2D8F2EB}">
      <dgm:prSet phldrT="[文字]"/>
      <dgm:spPr>
        <a:xfrm>
          <a:off x="3578753" y="852051"/>
          <a:ext cx="2126368" cy="4043969"/>
        </a:xfr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與服務團隊成員溝通合作</a:t>
          </a:r>
        </a:p>
      </dgm:t>
    </dgm:pt>
    <dgm:pt modelId="{E4854741-1472-4B5D-A9F1-D81D4EF81517}" type="parTrans" cxnId="{C5BBB678-B516-4A88-9F02-199E7AF7E94E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DED1556-0241-418E-969C-FFEE6C4059D5}" type="sibTrans" cxnId="{C5BBB678-B516-4A88-9F02-199E7AF7E94E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C3EDDF0-9A6B-4C53-871E-39357410A288}">
      <dgm:prSet phldrT="[文字]"/>
      <dgm:spPr>
        <a:xfrm>
          <a:off x="3578753" y="852051"/>
          <a:ext cx="2126368" cy="4043969"/>
        </a:xfr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書寫記錄</a:t>
          </a:r>
        </a:p>
      </dgm:t>
    </dgm:pt>
    <dgm:pt modelId="{50E4870F-F2D5-4AD4-B82F-7E692DE947B1}" type="parTrans" cxnId="{39E0B372-B61C-48AA-A4EA-B59A43D29BF1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AD4736F6-7BBF-4B34-8AA4-FB69D6180E09}" type="sibTrans" cxnId="{39E0B372-B61C-48AA-A4EA-B59A43D29BF1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734AE92-891F-4A6E-8D5B-7B25AB50AA1C}">
      <dgm:prSet phldrT="[文字]"/>
      <dgm:spPr>
        <a:xfrm>
          <a:off x="3578753" y="852051"/>
          <a:ext cx="2126368" cy="4043969"/>
        </a:xfr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經驗分享</a:t>
          </a:r>
        </a:p>
      </dgm:t>
    </dgm:pt>
    <dgm:pt modelId="{AB552464-E288-4119-B373-92A3EAC17545}" type="parTrans" cxnId="{281F2817-502D-48BA-A645-C98A74488B01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3C79F7AC-FE25-4FEE-A7C1-63E10915B4F9}" type="sibTrans" cxnId="{281F2817-502D-48BA-A645-C98A74488B01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2E7BB63-A8EC-49B3-B099-ED9251A5E093}">
      <dgm:prSet phldrT="[文字]"/>
      <dgm:spPr>
        <a:xfrm>
          <a:off x="6678654" y="852051"/>
          <a:ext cx="2126368" cy="4043969"/>
        </a:xfr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同理心支持</a:t>
          </a:r>
        </a:p>
      </dgm:t>
    </dgm:pt>
    <dgm:pt modelId="{65EB4BC0-19E6-4EBA-B662-C6763CC0625E}" type="parTrans" cxnId="{5887F718-4B75-4207-9019-FD14EE4C1B7F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4150EF4-D020-4AF9-8472-B1CAF86BB9A4}" type="sibTrans" cxnId="{5887F718-4B75-4207-9019-FD14EE4C1B7F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346D100-2518-4EC5-A215-C4AC733B35FE}">
      <dgm:prSet phldrT="[文字]"/>
      <dgm:spPr>
        <a:xfrm>
          <a:off x="6678654" y="852051"/>
          <a:ext cx="2126368" cy="4043969"/>
        </a:xfr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說自己的經驗或故事</a:t>
          </a:r>
        </a:p>
      </dgm:t>
    </dgm:pt>
    <dgm:pt modelId="{256D5042-D05E-4949-BCCB-13EDD62FF95D}" type="parTrans" cxnId="{63CC1FE7-1711-4BD2-8C0D-7C6A101605A0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F89A623-7F7F-4EE0-9CD6-7332F4D00629}" type="sibTrans" cxnId="{63CC1FE7-1711-4BD2-8C0D-7C6A101605A0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F9BCB0C-F942-4306-8555-E702D3B76E0D}">
      <dgm:prSet phldrT="[文字]"/>
      <dgm:spPr>
        <a:xfrm>
          <a:off x="6678654" y="852051"/>
          <a:ext cx="2126368" cy="4043969"/>
        </a:xfr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實際陪伴與具體協助</a:t>
          </a:r>
        </a:p>
      </dgm:t>
    </dgm:pt>
    <dgm:pt modelId="{290B09DE-EF7A-4DF2-A2A9-221C59A08B1C}" type="parTrans" cxnId="{64494C7B-A667-400E-B14C-88AAE899CD5C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129995E7-63E6-4CDC-9BF2-03D5429E6BAC}" type="sibTrans" cxnId="{64494C7B-A667-400E-B14C-88AAE899CD5C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A4A5F86-2D86-47A2-9DDB-EC91FD2A6A5D}">
      <dgm:prSet phldrT="[文字]"/>
      <dgm:spPr>
        <a:xfrm>
          <a:off x="6678654" y="852051"/>
          <a:ext cx="2126368" cy="4043969"/>
        </a:xfr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促進夥伴與服務團隊成員之溝通</a:t>
          </a:r>
        </a:p>
      </dgm:t>
    </dgm:pt>
    <dgm:pt modelId="{C6B1FEB0-FE19-4B1B-9957-0C108E65B88A}" type="parTrans" cxnId="{1236576E-1C8A-4966-AB71-7E73D6F672C6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B9E67F0-C47D-4B33-8ECB-856850701CB9}" type="sibTrans" cxnId="{1236576E-1C8A-4966-AB71-7E73D6F672C6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ACFBEBA-5EBA-4919-AEDB-D611BABFC938}">
      <dgm:prSet phldrT="[文字]"/>
      <dgm:spPr>
        <a:xfrm>
          <a:off x="478851" y="852051"/>
          <a:ext cx="2126368" cy="4043969"/>
        </a:xfrm>
        <a:solidFill>
          <a:srgbClr val="956251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個案管理師助理</a:t>
          </a:r>
        </a:p>
      </dgm:t>
    </dgm:pt>
    <dgm:pt modelId="{99F0AA57-862C-4D32-BF78-DA6534E429E9}" type="parTrans" cxnId="{5BF34183-B8A6-4EFA-B864-96FB330704F0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DC58AC6-3859-472D-B040-C0E66C64917B}" type="sibTrans" cxnId="{5BF34183-B8A6-4EFA-B864-96FB330704F0}">
      <dgm:prSet/>
      <dgm:spPr/>
      <dgm:t>
        <a:bodyPr/>
        <a:lstStyle/>
        <a:p>
          <a:endParaRPr lang="zh-TW" altLang="en-US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AEB279A-5202-4687-9A6D-9EFD5ACBC218}" type="pres">
      <dgm:prSet presAssocID="{2DF5C86A-C9B5-4A77-9285-B69ABB7D83BE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BD0C246-8205-4F23-AA75-A33147BD39BE}" type="pres">
      <dgm:prSet presAssocID="{C92F2C50-8CC5-48AD-942B-8B30230D767B}" presName="compositeNode" presStyleCnt="0">
        <dgm:presLayoutVars>
          <dgm:bulletEnabled val="1"/>
        </dgm:presLayoutVars>
      </dgm:prSet>
      <dgm:spPr/>
    </dgm:pt>
    <dgm:pt modelId="{67D4A8B5-AA48-43D0-BF1F-B7D8428DF4CB}" type="pres">
      <dgm:prSet presAssocID="{C92F2C50-8CC5-48AD-942B-8B30230D767B}" presName="image" presStyleLbl="fgImgPlace1" presStyleIdx="0" presStyleCnt="3"/>
      <dgm:spPr>
        <a:xfrm>
          <a:off x="51961" y="288555"/>
          <a:ext cx="853781" cy="85378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AE5A95CF-1B5E-4CDB-A9EB-3D407FDB288F}" type="pres">
      <dgm:prSet presAssocID="{C92F2C50-8CC5-48AD-942B-8B30230D767B}" presName="childNode" presStyleLbl="node1" presStyleIdx="0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74E5C325-B5ED-4565-9E9C-6C592E3AEEC7}" type="pres">
      <dgm:prSet presAssocID="{C92F2C50-8CC5-48AD-942B-8B30230D767B}" presName="parentNode" presStyleLbl="revTx" presStyleIdx="0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C87272AF-F247-43CF-AFA3-25A37C936352}" type="pres">
      <dgm:prSet presAssocID="{2B5E7B5D-21AE-4512-BB4B-0B638FA04358}" presName="sibTrans" presStyleCnt="0"/>
      <dgm:spPr/>
    </dgm:pt>
    <dgm:pt modelId="{1950E624-7553-44E6-8F8F-F9753179A9F1}" type="pres">
      <dgm:prSet presAssocID="{80431D41-CDCB-4C9C-A01F-740CC450E892}" presName="compositeNode" presStyleCnt="0">
        <dgm:presLayoutVars>
          <dgm:bulletEnabled val="1"/>
        </dgm:presLayoutVars>
      </dgm:prSet>
      <dgm:spPr/>
    </dgm:pt>
    <dgm:pt modelId="{DEEEC594-0CCD-490D-8424-C32C636DB596}" type="pres">
      <dgm:prSet presAssocID="{80431D41-CDCB-4C9C-A01F-740CC450E892}" presName="image" presStyleLbl="fgImgPlace1" presStyleIdx="1" presStyleCnt="3"/>
      <dgm:spPr>
        <a:xfrm>
          <a:off x="3151862" y="288555"/>
          <a:ext cx="853781" cy="853781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E13170E3-A36A-4EB5-9287-0AB5F6B52181}" type="pres">
      <dgm:prSet presAssocID="{80431D41-CDCB-4C9C-A01F-740CC450E892}" presName="childNode" presStyleLbl="node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D299D007-1E70-4D81-86AC-0A93B8DD4701}" type="pres">
      <dgm:prSet presAssocID="{80431D41-CDCB-4C9C-A01F-740CC450E892}" presName="parentNode" presStyleLbl="revTx" presStyleIdx="1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02C0A77C-1BC6-40D9-8E8C-ECF23A1081A7}" type="pres">
      <dgm:prSet presAssocID="{DFBBD4AE-497A-4151-9CD5-A1C7144D1BD9}" presName="sibTrans" presStyleCnt="0"/>
      <dgm:spPr/>
    </dgm:pt>
    <dgm:pt modelId="{1E20F6DB-66BC-4635-98A9-06354693D461}" type="pres">
      <dgm:prSet presAssocID="{E34678B6-4C7D-4C89-AEC7-F724FEC86975}" presName="compositeNode" presStyleCnt="0">
        <dgm:presLayoutVars>
          <dgm:bulletEnabled val="1"/>
        </dgm:presLayoutVars>
      </dgm:prSet>
      <dgm:spPr/>
    </dgm:pt>
    <dgm:pt modelId="{49EAE212-8F32-43A9-A399-C894B8BDE953}" type="pres">
      <dgm:prSet presAssocID="{E34678B6-4C7D-4C89-AEC7-F724FEC86975}" presName="image" presStyleLbl="fgImgPlace1" presStyleIdx="2" presStyleCnt="3"/>
      <dgm:spPr>
        <a:xfrm>
          <a:off x="6251763" y="288555"/>
          <a:ext cx="853781" cy="85378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F4270928-58BB-4ECC-A280-7180E73F2017}" type="pres">
      <dgm:prSet presAssocID="{E34678B6-4C7D-4C89-AEC7-F724FEC86975}" presName="childNode" presStyleLbl="node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F814E97D-55A9-4B87-82CF-942845A6C4EF}" type="pres">
      <dgm:prSet presAssocID="{E34678B6-4C7D-4C89-AEC7-F724FEC86975}" presName="parentNode" presStyleLbl="revTx" presStyleIdx="2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25D5E814-F416-48CB-BB9B-1383AC7C7ED2}" type="presOf" srcId="{7C78B8D1-00FA-41AA-9523-8A7AC0E592F9}" destId="{AE5A95CF-1B5E-4CDB-A9EB-3D407FDB288F}" srcOrd="0" destOrd="2" presId="urn:microsoft.com/office/officeart/2005/8/layout/hList2#1"/>
    <dgm:cxn modelId="{4A9641CB-DA11-4FC7-A4F4-F8FA7A3A27F6}" type="presOf" srcId="{C07493E6-B833-4EDE-9522-E8F532E780E6}" destId="{AE5A95CF-1B5E-4CDB-A9EB-3D407FDB288F}" srcOrd="0" destOrd="0" presId="urn:microsoft.com/office/officeart/2005/8/layout/hList2#1"/>
    <dgm:cxn modelId="{39E0B372-B61C-48AA-A4EA-B59A43D29BF1}" srcId="{80431D41-CDCB-4C9C-A01F-740CC450E892}" destId="{FC3EDDF0-9A6B-4C53-871E-39357410A288}" srcOrd="5" destOrd="0" parTransId="{50E4870F-F2D5-4AD4-B82F-7E692DE947B1}" sibTransId="{AD4736F6-7BBF-4B34-8AA4-FB69D6180E09}"/>
    <dgm:cxn modelId="{2829C20B-5B63-4864-B5AE-88931BFA9F61}" type="presOf" srcId="{E839EAEA-123C-431D-B3DF-37F961E5A1DA}" destId="{AE5A95CF-1B5E-4CDB-A9EB-3D407FDB288F}" srcOrd="0" destOrd="3" presId="urn:microsoft.com/office/officeart/2005/8/layout/hList2#1"/>
    <dgm:cxn modelId="{75459988-4797-4C35-AD4E-44291ECBF5E2}" srcId="{C92F2C50-8CC5-48AD-942B-8B30230D767B}" destId="{C07493E6-B833-4EDE-9522-E8F532E780E6}" srcOrd="0" destOrd="0" parTransId="{C8C5F424-1B24-43F7-AB4E-77456CFDD838}" sibTransId="{6877C559-0709-4229-A7C0-6609BF3FBEB9}"/>
    <dgm:cxn modelId="{C92F18AC-E7B6-443C-BBF6-364843F0664C}" type="presOf" srcId="{ECC747DA-7200-4A02-A505-1E0B2D9B5D75}" destId="{E13170E3-A36A-4EB5-9287-0AB5F6B52181}" srcOrd="0" destOrd="3" presId="urn:microsoft.com/office/officeart/2005/8/layout/hList2#1"/>
    <dgm:cxn modelId="{40B56A49-DB3C-4A8C-8447-B0EC5E24CE3D}" type="presOf" srcId="{E734AE92-891F-4A6E-8D5B-7B25AB50AA1C}" destId="{E13170E3-A36A-4EB5-9287-0AB5F6B52181}" srcOrd="0" destOrd="2" presId="urn:microsoft.com/office/officeart/2005/8/layout/hList2#1"/>
    <dgm:cxn modelId="{1236576E-1C8A-4966-AB71-7E73D6F672C6}" srcId="{E34678B6-4C7D-4C89-AEC7-F724FEC86975}" destId="{7A4A5F86-2D86-47A2-9DDB-EC91FD2A6A5D}" srcOrd="5" destOrd="0" parTransId="{C6B1FEB0-FE19-4B1B-9957-0C108E65B88A}" sibTransId="{9B9E67F0-C47D-4B33-8ECB-856850701CB9}"/>
    <dgm:cxn modelId="{88249A18-120D-49CA-B99A-C51D72851146}" srcId="{80431D41-CDCB-4C9C-A01F-740CC450E892}" destId="{ECC747DA-7200-4A02-A505-1E0B2D9B5D75}" srcOrd="3" destOrd="0" parTransId="{4329C7F5-77BA-49F1-B7AC-E8F153E158DF}" sibTransId="{7CD20C3A-9571-4BC9-8885-D83356ACDD44}"/>
    <dgm:cxn modelId="{9473B468-34EE-485C-AE53-B141D5B6AB9C}" type="presOf" srcId="{A408C217-7A08-4E4D-BA79-6B0AE2D8F2EB}" destId="{E13170E3-A36A-4EB5-9287-0AB5F6B52181}" srcOrd="0" destOrd="4" presId="urn:microsoft.com/office/officeart/2005/8/layout/hList2#1"/>
    <dgm:cxn modelId="{44F15504-8A9E-4862-9606-AD2857B9952C}" type="presOf" srcId="{02E7BB63-A8EC-49B3-B099-ED9251A5E093}" destId="{F4270928-58BB-4ECC-A280-7180E73F2017}" srcOrd="0" destOrd="2" presId="urn:microsoft.com/office/officeart/2005/8/layout/hList2#1"/>
    <dgm:cxn modelId="{29538C26-3C98-4A0F-BD76-F2D6B0289E23}" srcId="{2DF5C86A-C9B5-4A77-9285-B69ABB7D83BE}" destId="{80431D41-CDCB-4C9C-A01F-740CC450E892}" srcOrd="1" destOrd="0" parTransId="{E90F26AB-09FA-4D57-BF03-4EA9876FFFB0}" sibTransId="{DFBBD4AE-497A-4151-9CD5-A1C7144D1BD9}"/>
    <dgm:cxn modelId="{2E52D74D-8A0F-4764-A05D-2863AFA4C5CD}" type="presOf" srcId="{80431D41-CDCB-4C9C-A01F-740CC450E892}" destId="{D299D007-1E70-4D81-86AC-0A93B8DD4701}" srcOrd="0" destOrd="0" presId="urn:microsoft.com/office/officeart/2005/8/layout/hList2#1"/>
    <dgm:cxn modelId="{C10BD790-B0BF-4C8E-B369-7BAFA36C8B17}" type="presOf" srcId="{7A4A5F86-2D86-47A2-9DDB-EC91FD2A6A5D}" destId="{F4270928-58BB-4ECC-A280-7180E73F2017}" srcOrd="0" destOrd="5" presId="urn:microsoft.com/office/officeart/2005/8/layout/hList2#1"/>
    <dgm:cxn modelId="{DB203A49-63A7-4D2D-A226-3407059AACD4}" srcId="{C92F2C50-8CC5-48AD-942B-8B30230D767B}" destId="{E839EAEA-123C-431D-B3DF-37F961E5A1DA}" srcOrd="3" destOrd="0" parTransId="{1F79CD3F-EBDC-4065-A794-BE32714A20AF}" sibTransId="{E7E06B34-64A7-4013-A46A-FAE60B930FDA}"/>
    <dgm:cxn modelId="{C02EA340-35B9-4EE4-9C09-1A020457C74D}" type="presOf" srcId="{EF9BCB0C-F942-4306-8555-E702D3B76E0D}" destId="{F4270928-58BB-4ECC-A280-7180E73F2017}" srcOrd="0" destOrd="4" presId="urn:microsoft.com/office/officeart/2005/8/layout/hList2#1"/>
    <dgm:cxn modelId="{A5AACD18-20B1-4E72-8AC6-DF43045471BC}" type="presOf" srcId="{4A53D633-2EA4-4EC5-A4B5-774BBCF69766}" destId="{F4270928-58BB-4ECC-A280-7180E73F2017}" srcOrd="0" destOrd="0" presId="urn:microsoft.com/office/officeart/2005/8/layout/hList2#1"/>
    <dgm:cxn modelId="{9DF311BD-7040-4D6F-A66E-A4451078A091}" type="presOf" srcId="{E34678B6-4C7D-4C89-AEC7-F724FEC86975}" destId="{F814E97D-55A9-4B87-82CF-942845A6C4EF}" srcOrd="0" destOrd="0" presId="urn:microsoft.com/office/officeart/2005/8/layout/hList2#1"/>
    <dgm:cxn modelId="{66ED245F-CB44-4C9A-8ADE-363A0AE25ED8}" srcId="{E34678B6-4C7D-4C89-AEC7-F724FEC86975}" destId="{A55FF7F2-55C2-4796-B302-863522F1A520}" srcOrd="1" destOrd="0" parTransId="{D547CF35-E7A1-4177-A9F0-6FCA998E79B6}" sibTransId="{F4AE6C57-5FFB-40C9-BD72-43456548C59A}"/>
    <dgm:cxn modelId="{EB14EBEF-457A-4DAC-84E2-3D37C61BD202}" type="presOf" srcId="{C92F2C50-8CC5-48AD-942B-8B30230D767B}" destId="{74E5C325-B5ED-4565-9E9C-6C592E3AEEC7}" srcOrd="0" destOrd="0" presId="urn:microsoft.com/office/officeart/2005/8/layout/hList2#1"/>
    <dgm:cxn modelId="{5887F718-4B75-4207-9019-FD14EE4C1B7F}" srcId="{E34678B6-4C7D-4C89-AEC7-F724FEC86975}" destId="{02E7BB63-A8EC-49B3-B099-ED9251A5E093}" srcOrd="2" destOrd="0" parTransId="{65EB4BC0-19E6-4EBA-B662-C6763CC0625E}" sibTransId="{94150EF4-D020-4AF9-8472-B1CAF86BB9A4}"/>
    <dgm:cxn modelId="{9886F74E-B41D-44B9-9737-7DB950ECAE33}" type="presOf" srcId="{2DF5C86A-C9B5-4A77-9285-B69ABB7D83BE}" destId="{7AEB279A-5202-4687-9A6D-9EFD5ACBC218}" srcOrd="0" destOrd="0" presId="urn:microsoft.com/office/officeart/2005/8/layout/hList2#1"/>
    <dgm:cxn modelId="{63CC1FE7-1711-4BD2-8C0D-7C6A101605A0}" srcId="{E34678B6-4C7D-4C89-AEC7-F724FEC86975}" destId="{7346D100-2518-4EC5-A215-C4AC733B35FE}" srcOrd="3" destOrd="0" parTransId="{256D5042-D05E-4949-BCCB-13EDD62FF95D}" sibTransId="{4F89A623-7F7F-4EE0-9CD6-7332F4D00629}"/>
    <dgm:cxn modelId="{281F2817-502D-48BA-A645-C98A74488B01}" srcId="{80431D41-CDCB-4C9C-A01F-740CC450E892}" destId="{E734AE92-891F-4A6E-8D5B-7B25AB50AA1C}" srcOrd="2" destOrd="0" parTransId="{AB552464-E288-4119-B373-92A3EAC17545}" sibTransId="{3C79F7AC-FE25-4FEE-A7C1-63E10915B4F9}"/>
    <dgm:cxn modelId="{5389F3C5-ADCF-4818-B50F-5585A7D001E5}" srcId="{2DF5C86A-C9B5-4A77-9285-B69ABB7D83BE}" destId="{C92F2C50-8CC5-48AD-942B-8B30230D767B}" srcOrd="0" destOrd="0" parTransId="{9FD405B3-8F7F-4A8C-96D1-D194ADBEFE90}" sibTransId="{2B5E7B5D-21AE-4512-BB4B-0B638FA04358}"/>
    <dgm:cxn modelId="{64494C7B-A667-400E-B14C-88AAE899CD5C}" srcId="{E34678B6-4C7D-4C89-AEC7-F724FEC86975}" destId="{EF9BCB0C-F942-4306-8555-E702D3B76E0D}" srcOrd="4" destOrd="0" parTransId="{290B09DE-EF7A-4DF2-A2A9-221C59A08B1C}" sibTransId="{129995E7-63E6-4CDC-9BF2-03D5429E6BAC}"/>
    <dgm:cxn modelId="{75F025F6-8BD2-4F67-A9CA-7DD4F760EB80}" type="presOf" srcId="{0ACFBEBA-5EBA-4919-AEDB-D611BABFC938}" destId="{AE5A95CF-1B5E-4CDB-A9EB-3D407FDB288F}" srcOrd="0" destOrd="1" presId="urn:microsoft.com/office/officeart/2005/8/layout/hList2#1"/>
    <dgm:cxn modelId="{A513ABB0-B1F9-424A-9F7C-8E2814E3B983}" srcId="{C92F2C50-8CC5-48AD-942B-8B30230D767B}" destId="{7C78B8D1-00FA-41AA-9523-8A7AC0E592F9}" srcOrd="2" destOrd="0" parTransId="{DF46F3C4-A05C-43D2-B2B4-3608423F7B51}" sibTransId="{942D0A2B-9FE0-4BC9-849A-A24FFDD2F6D3}"/>
    <dgm:cxn modelId="{6D861D1B-949C-4FC4-AE31-47F3539B31B7}" type="presOf" srcId="{7346D100-2518-4EC5-A215-C4AC733B35FE}" destId="{F4270928-58BB-4ECC-A280-7180E73F2017}" srcOrd="0" destOrd="3" presId="urn:microsoft.com/office/officeart/2005/8/layout/hList2#1"/>
    <dgm:cxn modelId="{743986AA-15BF-409A-A60C-1EE6C93332A6}" srcId="{2DF5C86A-C9B5-4A77-9285-B69ABB7D83BE}" destId="{E34678B6-4C7D-4C89-AEC7-F724FEC86975}" srcOrd="2" destOrd="0" parTransId="{57335086-76FF-4C79-A8D3-3DE2ED86E58D}" sibTransId="{965BC304-6988-49C1-9159-C58978C291C1}"/>
    <dgm:cxn modelId="{C5BBB678-B516-4A88-9F02-199E7AF7E94E}" srcId="{80431D41-CDCB-4C9C-A01F-740CC450E892}" destId="{A408C217-7A08-4E4D-BA79-6B0AE2D8F2EB}" srcOrd="4" destOrd="0" parTransId="{E4854741-1472-4B5D-A9F1-D81D4EF81517}" sibTransId="{9DED1556-0241-418E-969C-FFEE6C4059D5}"/>
    <dgm:cxn modelId="{17ED27EE-9F72-4A7A-8731-22634C9679CC}" type="presOf" srcId="{DE04AB8A-FF6D-4031-9615-66BE099BC1D2}" destId="{E13170E3-A36A-4EB5-9287-0AB5F6B52181}" srcOrd="0" destOrd="0" presId="urn:microsoft.com/office/officeart/2005/8/layout/hList2#1"/>
    <dgm:cxn modelId="{F85256BD-7699-40C9-9AD6-AC34AAF504EF}" type="presOf" srcId="{FC3EDDF0-9A6B-4C53-871E-39357410A288}" destId="{E13170E3-A36A-4EB5-9287-0AB5F6B52181}" srcOrd="0" destOrd="5" presId="urn:microsoft.com/office/officeart/2005/8/layout/hList2#1"/>
    <dgm:cxn modelId="{5BF34183-B8A6-4EFA-B864-96FB330704F0}" srcId="{C92F2C50-8CC5-48AD-942B-8B30230D767B}" destId="{0ACFBEBA-5EBA-4919-AEDB-D611BABFC938}" srcOrd="1" destOrd="0" parTransId="{99F0AA57-862C-4D32-BF78-DA6534E429E9}" sibTransId="{0DC58AC6-3859-472D-B040-C0E66C64917B}"/>
    <dgm:cxn modelId="{27098CC9-0CDA-4A91-96BC-D31E172C8624}" type="presOf" srcId="{A55FF7F2-55C2-4796-B302-863522F1A520}" destId="{F4270928-58BB-4ECC-A280-7180E73F2017}" srcOrd="0" destOrd="1" presId="urn:microsoft.com/office/officeart/2005/8/layout/hList2#1"/>
    <dgm:cxn modelId="{8165FAC9-F052-4B90-BFDA-859F86A4BEB4}" srcId="{E34678B6-4C7D-4C89-AEC7-F724FEC86975}" destId="{4A53D633-2EA4-4EC5-A4B5-774BBCF69766}" srcOrd="0" destOrd="0" parTransId="{3ED4712B-F3B4-436B-B334-1EC40A0D24FC}" sibTransId="{098E214B-62E0-4B2B-A2EE-28C0A2CB9B3C}"/>
    <dgm:cxn modelId="{B86DBB34-1D05-4A00-922A-2AB80712E98E}" srcId="{80431D41-CDCB-4C9C-A01F-740CC450E892}" destId="{5B7955DF-55A1-43C5-A40E-A6E7EA019DB7}" srcOrd="1" destOrd="0" parTransId="{256C9DAB-C9FD-45FA-AF8D-0781B23E54E8}" sibTransId="{8E5907FC-3EAD-4B7A-9354-D135618A3D75}"/>
    <dgm:cxn modelId="{7180E450-5960-4FA1-8845-828DE48A6B28}" srcId="{80431D41-CDCB-4C9C-A01F-740CC450E892}" destId="{DE04AB8A-FF6D-4031-9615-66BE099BC1D2}" srcOrd="0" destOrd="0" parTransId="{F442C3EF-B0F2-45FF-927D-CAC41F70D0D1}" sibTransId="{279F7186-1B97-4244-A3FA-0D230BFC0E61}"/>
    <dgm:cxn modelId="{C9131CD4-B93D-4C86-B107-0FC19DB18733}" type="presOf" srcId="{5B7955DF-55A1-43C5-A40E-A6E7EA019DB7}" destId="{E13170E3-A36A-4EB5-9287-0AB5F6B52181}" srcOrd="0" destOrd="1" presId="urn:microsoft.com/office/officeart/2005/8/layout/hList2#1"/>
    <dgm:cxn modelId="{0C085247-4D6E-4024-90C7-659CC74ACCF4}" type="presParOf" srcId="{7AEB279A-5202-4687-9A6D-9EFD5ACBC218}" destId="{DBD0C246-8205-4F23-AA75-A33147BD39BE}" srcOrd="0" destOrd="0" presId="urn:microsoft.com/office/officeart/2005/8/layout/hList2#1"/>
    <dgm:cxn modelId="{9D6F2B31-CB4D-4999-B0F3-4C5E315DBA65}" type="presParOf" srcId="{DBD0C246-8205-4F23-AA75-A33147BD39BE}" destId="{67D4A8B5-AA48-43D0-BF1F-B7D8428DF4CB}" srcOrd="0" destOrd="0" presId="urn:microsoft.com/office/officeart/2005/8/layout/hList2#1"/>
    <dgm:cxn modelId="{F62A4EEF-736E-4F6D-BB82-7C00141DB548}" type="presParOf" srcId="{DBD0C246-8205-4F23-AA75-A33147BD39BE}" destId="{AE5A95CF-1B5E-4CDB-A9EB-3D407FDB288F}" srcOrd="1" destOrd="0" presId="urn:microsoft.com/office/officeart/2005/8/layout/hList2#1"/>
    <dgm:cxn modelId="{1E2AD54E-E6BF-4FFC-84D9-D85161879FF0}" type="presParOf" srcId="{DBD0C246-8205-4F23-AA75-A33147BD39BE}" destId="{74E5C325-B5ED-4565-9E9C-6C592E3AEEC7}" srcOrd="2" destOrd="0" presId="urn:microsoft.com/office/officeart/2005/8/layout/hList2#1"/>
    <dgm:cxn modelId="{F4CE6703-A1B7-41B7-892A-2DF2C34E2AE2}" type="presParOf" srcId="{7AEB279A-5202-4687-9A6D-9EFD5ACBC218}" destId="{C87272AF-F247-43CF-AFA3-25A37C936352}" srcOrd="1" destOrd="0" presId="urn:microsoft.com/office/officeart/2005/8/layout/hList2#1"/>
    <dgm:cxn modelId="{E02AA6FE-0BB0-4926-B07A-69E153EE6FA8}" type="presParOf" srcId="{7AEB279A-5202-4687-9A6D-9EFD5ACBC218}" destId="{1950E624-7553-44E6-8F8F-F9753179A9F1}" srcOrd="2" destOrd="0" presId="urn:microsoft.com/office/officeart/2005/8/layout/hList2#1"/>
    <dgm:cxn modelId="{B93FF566-11C2-4444-8D7A-F213A031EA59}" type="presParOf" srcId="{1950E624-7553-44E6-8F8F-F9753179A9F1}" destId="{DEEEC594-0CCD-490D-8424-C32C636DB596}" srcOrd="0" destOrd="0" presId="urn:microsoft.com/office/officeart/2005/8/layout/hList2#1"/>
    <dgm:cxn modelId="{49B7FED5-D6E7-447E-AEE6-714BE8BC633E}" type="presParOf" srcId="{1950E624-7553-44E6-8F8F-F9753179A9F1}" destId="{E13170E3-A36A-4EB5-9287-0AB5F6B52181}" srcOrd="1" destOrd="0" presId="urn:microsoft.com/office/officeart/2005/8/layout/hList2#1"/>
    <dgm:cxn modelId="{FB5F2B0E-E508-497F-B42B-5BD09DD9261C}" type="presParOf" srcId="{1950E624-7553-44E6-8F8F-F9753179A9F1}" destId="{D299D007-1E70-4D81-86AC-0A93B8DD4701}" srcOrd="2" destOrd="0" presId="urn:microsoft.com/office/officeart/2005/8/layout/hList2#1"/>
    <dgm:cxn modelId="{4E572EC8-75C2-4410-A943-CDBB1DE8436D}" type="presParOf" srcId="{7AEB279A-5202-4687-9A6D-9EFD5ACBC218}" destId="{02C0A77C-1BC6-40D9-8E8C-ECF23A1081A7}" srcOrd="3" destOrd="0" presId="urn:microsoft.com/office/officeart/2005/8/layout/hList2#1"/>
    <dgm:cxn modelId="{455096C8-B417-47DA-958D-A2F8BB2E7A4B}" type="presParOf" srcId="{7AEB279A-5202-4687-9A6D-9EFD5ACBC218}" destId="{1E20F6DB-66BC-4635-98A9-06354693D461}" srcOrd="4" destOrd="0" presId="urn:microsoft.com/office/officeart/2005/8/layout/hList2#1"/>
    <dgm:cxn modelId="{EB0D1E57-9431-49C8-823D-101594CA3829}" type="presParOf" srcId="{1E20F6DB-66BC-4635-98A9-06354693D461}" destId="{49EAE212-8F32-43A9-A399-C894B8BDE953}" srcOrd="0" destOrd="0" presId="urn:microsoft.com/office/officeart/2005/8/layout/hList2#1"/>
    <dgm:cxn modelId="{B30AE7E6-684D-4BB0-8653-AA1637B6E4ED}" type="presParOf" srcId="{1E20F6DB-66BC-4635-98A9-06354693D461}" destId="{F4270928-58BB-4ECC-A280-7180E73F2017}" srcOrd="1" destOrd="0" presId="urn:microsoft.com/office/officeart/2005/8/layout/hList2#1"/>
    <dgm:cxn modelId="{8DA60E6D-FA82-4FC4-8B9B-6BBA03D07157}" type="presParOf" srcId="{1E20F6DB-66BC-4635-98A9-06354693D461}" destId="{F814E97D-55A9-4B87-82CF-942845A6C4EF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5C325-B5ED-4565-9E9C-6C592E3AEEC7}">
      <dsp:nvSpPr>
        <dsp:cNvPr id="0" name=""/>
        <dsp:cNvSpPr/>
      </dsp:nvSpPr>
      <dsp:spPr>
        <a:xfrm rot="16200000">
          <a:off x="-1813992" y="2801544"/>
          <a:ext cx="4247176" cy="49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35437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可發展的職業</a:t>
          </a:r>
        </a:p>
      </dsp:txBody>
      <dsp:txXfrm>
        <a:off x="-1813992" y="2801544"/>
        <a:ext cx="4247176" cy="493724"/>
      </dsp:txXfrm>
    </dsp:sp>
    <dsp:sp modelId="{AE5A95CF-1B5E-4CDB-A9EB-3D407FDB288F}">
      <dsp:nvSpPr>
        <dsp:cNvPr id="0" name=""/>
        <dsp:cNvSpPr/>
      </dsp:nvSpPr>
      <dsp:spPr>
        <a:xfrm>
          <a:off x="556458" y="924818"/>
          <a:ext cx="2459270" cy="4247176"/>
        </a:xfrm>
        <a:prstGeom prst="rect">
          <a:avLst/>
        </a:prstGeom>
        <a:solidFill>
          <a:srgbClr val="956251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35437" rIns="170688" bIns="170688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工作訓練課程的助理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個案管理師助理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自助團體的帶領者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zh-TW" altLang="en-US" sz="1900" kern="1200" dirty="0">
            <a:solidFill>
              <a:sysClr val="window" lastClr="FFFFFF"/>
            </a:solidFill>
            <a:latin typeface="Microsoft YaHei UI" panose="020B0503020204020204" pitchFamily="34" charset="-122"/>
            <a:ea typeface="Microsoft YaHei UI" panose="020B0503020204020204" pitchFamily="34" charset="-122"/>
            <a:cs typeface="+mn-cs"/>
          </a:endParaRPr>
        </a:p>
      </dsp:txBody>
      <dsp:txXfrm>
        <a:off x="556458" y="924818"/>
        <a:ext cx="2459270" cy="4247176"/>
      </dsp:txXfrm>
    </dsp:sp>
    <dsp:sp modelId="{67D4A8B5-AA48-43D0-BF1F-B7D8428DF4CB}">
      <dsp:nvSpPr>
        <dsp:cNvPr id="0" name=""/>
        <dsp:cNvSpPr/>
      </dsp:nvSpPr>
      <dsp:spPr>
        <a:xfrm>
          <a:off x="62733" y="273102"/>
          <a:ext cx="987448" cy="98744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99D007-1E70-4D81-86AC-0A93B8DD4701}">
      <dsp:nvSpPr>
        <dsp:cNvPr id="0" name=""/>
        <dsp:cNvSpPr/>
      </dsp:nvSpPr>
      <dsp:spPr>
        <a:xfrm rot="16200000">
          <a:off x="1777313" y="2801544"/>
          <a:ext cx="4247176" cy="49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35437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知能與技能</a:t>
          </a:r>
        </a:p>
      </dsp:txBody>
      <dsp:txXfrm>
        <a:off x="1777313" y="2801544"/>
        <a:ext cx="4247176" cy="493724"/>
      </dsp:txXfrm>
    </dsp:sp>
    <dsp:sp modelId="{E13170E3-A36A-4EB5-9287-0AB5F6B52181}">
      <dsp:nvSpPr>
        <dsp:cNvPr id="0" name=""/>
        <dsp:cNvSpPr/>
      </dsp:nvSpPr>
      <dsp:spPr>
        <a:xfrm>
          <a:off x="4147763" y="924818"/>
          <a:ext cx="2459270" cy="4247176"/>
        </a:xfrm>
        <a:prstGeom prst="rect">
          <a:avLst/>
        </a:prstGeom>
        <a:solidFill>
          <a:srgbClr val="956251">
            <a:hueOff val="10211516"/>
            <a:satOff val="-11993"/>
            <a:lumOff val="4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35437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建立夥伴關係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會談技巧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經驗分享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社區自立生活技能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與服務團隊成員溝通合作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書寫記錄</a:t>
          </a:r>
        </a:p>
      </dsp:txBody>
      <dsp:txXfrm>
        <a:off x="4147763" y="924818"/>
        <a:ext cx="2459270" cy="4247176"/>
      </dsp:txXfrm>
    </dsp:sp>
    <dsp:sp modelId="{DEEEC594-0CCD-490D-8424-C32C636DB596}">
      <dsp:nvSpPr>
        <dsp:cNvPr id="0" name=""/>
        <dsp:cNvSpPr/>
      </dsp:nvSpPr>
      <dsp:spPr>
        <a:xfrm>
          <a:off x="3654039" y="273102"/>
          <a:ext cx="987448" cy="987448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14E97D-55A9-4B87-82CF-942845A6C4EF}">
      <dsp:nvSpPr>
        <dsp:cNvPr id="0" name=""/>
        <dsp:cNvSpPr/>
      </dsp:nvSpPr>
      <dsp:spPr>
        <a:xfrm rot="16200000">
          <a:off x="5368618" y="2801544"/>
          <a:ext cx="4247176" cy="49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35437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服務態度與內容</a:t>
          </a:r>
        </a:p>
      </dsp:txBody>
      <dsp:txXfrm>
        <a:off x="5368618" y="2801544"/>
        <a:ext cx="4247176" cy="493724"/>
      </dsp:txXfrm>
    </dsp:sp>
    <dsp:sp modelId="{F4270928-58BB-4ECC-A280-7180E73F2017}">
      <dsp:nvSpPr>
        <dsp:cNvPr id="0" name=""/>
        <dsp:cNvSpPr/>
      </dsp:nvSpPr>
      <dsp:spPr>
        <a:xfrm>
          <a:off x="7739068" y="924818"/>
          <a:ext cx="2459270" cy="4247176"/>
        </a:xfrm>
        <a:prstGeom prst="rect">
          <a:avLst/>
        </a:prstGeom>
        <a:solidFill>
          <a:srgbClr val="956251">
            <a:hueOff val="20423033"/>
            <a:satOff val="-23986"/>
            <a:lumOff val="921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35437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遵守服務倫理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不批判的關懷態度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同理心支持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說自己的經驗或故事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實際陪伴與具體協助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>
              <a:solidFill>
                <a:sysClr val="window" lastClr="FFFFFF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rPr>
            <a:t>促進夥伴與服務團隊成員之溝通</a:t>
          </a:r>
        </a:p>
      </dsp:txBody>
      <dsp:txXfrm>
        <a:off x="7739068" y="924818"/>
        <a:ext cx="2459270" cy="4247176"/>
      </dsp:txXfrm>
    </dsp:sp>
    <dsp:sp modelId="{49EAE212-8F32-43A9-A399-C894B8BDE953}">
      <dsp:nvSpPr>
        <dsp:cNvPr id="0" name=""/>
        <dsp:cNvSpPr/>
      </dsp:nvSpPr>
      <dsp:spPr>
        <a:xfrm>
          <a:off x="7245344" y="273102"/>
          <a:ext cx="987448" cy="98744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4A428-C828-4D94-A7FA-3895C65045FB}" type="datetimeFigureOut">
              <a:rPr lang="zh-TW" altLang="en-US" smtClean="0"/>
              <a:t>2020/10/1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4F7DB-FAFA-473D-8549-10FE30206E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12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fld id="{DB303FA8-A3F3-7640-B13D-36C73B3E558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874E8D8C-CB3A-4CC4-8C0A-EC7326AB599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6B0043F-9B29-47EF-AA4B-F2E2AE821D5D}" type="datetime1">
              <a:rPr lang="zh-TW" altLang="en-US" smtClean="0">
                <a:solidFill>
                  <a:prstClr val="black"/>
                </a:solidFill>
              </a:rPr>
              <a:pPr/>
              <a:t>2020/10/1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9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solidFill>
          <a:schemeClr val="bg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CC33A90-B87E-634E-AF2A-F4C3C8923FED}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41147E0E-4AE4-D149-A315-F2528623D5EA}"/>
              </a:ext>
            </a:extLst>
          </p:cNvPr>
          <p:cNvSpPr/>
          <p:nvPr userDrawn="1"/>
        </p:nvSpPr>
        <p:spPr>
          <a:xfrm>
            <a:off x="763425" y="2818150"/>
            <a:ext cx="6207001" cy="257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xmlns="" id="{E3ED0903-C4AC-F843-878E-D66CB7BFB0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8430" y="3277472"/>
            <a:ext cx="5651293" cy="1086304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 algn="l">
              <a:defRPr sz="8800" b="1" i="0" spc="150" baseline="0">
                <a:solidFill>
                  <a:schemeClr val="accent3">
                    <a:lumMod val="9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noProof="0"/>
              <a:t>職稱</a:t>
            </a:r>
          </a:p>
        </p:txBody>
      </p:sp>
      <p:sp>
        <p:nvSpPr>
          <p:cNvPr id="11" name="圖片預留位置 10">
            <a:extLst>
              <a:ext uri="{FF2B5EF4-FFF2-40B4-BE49-F238E27FC236}">
                <a16:creationId xmlns:a16="http://schemas.microsoft.com/office/drawing/2014/main" xmlns="" id="{C8F278E7-697F-D34E-BB55-5D254AF87F9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23125" y="0"/>
            <a:ext cx="6268875" cy="6858000"/>
          </a:xfrm>
          <a:custGeom>
            <a:avLst/>
            <a:gdLst>
              <a:gd name="connsiteX0" fmla="*/ 0 w 6268875"/>
              <a:gd name="connsiteY0" fmla="*/ 0 h 6858000"/>
              <a:gd name="connsiteX1" fmla="*/ 6268875 w 6268875"/>
              <a:gd name="connsiteY1" fmla="*/ 0 h 6858000"/>
              <a:gd name="connsiteX2" fmla="*/ 6268875 w 6268875"/>
              <a:gd name="connsiteY2" fmla="*/ 6858000 h 6858000"/>
              <a:gd name="connsiteX3" fmla="*/ 0 w 6268875"/>
              <a:gd name="connsiteY3" fmla="*/ 6858000 h 6858000"/>
              <a:gd name="connsiteX4" fmla="*/ 0 w 6268875"/>
              <a:gd name="connsiteY4" fmla="*/ 5389964 h 6858000"/>
              <a:gd name="connsiteX5" fmla="*/ 1047301 w 6268875"/>
              <a:gd name="connsiteY5" fmla="*/ 5389964 h 6858000"/>
              <a:gd name="connsiteX6" fmla="*/ 1047301 w 6268875"/>
              <a:gd name="connsiteY6" fmla="*/ 2814404 h 6858000"/>
              <a:gd name="connsiteX7" fmla="*/ 0 w 6268875"/>
              <a:gd name="connsiteY7" fmla="*/ 28144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8875" h="6858000">
                <a:moveTo>
                  <a:pt x="0" y="0"/>
                </a:moveTo>
                <a:lnTo>
                  <a:pt x="6268875" y="0"/>
                </a:lnTo>
                <a:lnTo>
                  <a:pt x="6268875" y="6858000"/>
                </a:lnTo>
                <a:lnTo>
                  <a:pt x="0" y="6858000"/>
                </a:lnTo>
                <a:lnTo>
                  <a:pt x="0" y="5389964"/>
                </a:lnTo>
                <a:lnTo>
                  <a:pt x="1047301" y="5389964"/>
                </a:lnTo>
                <a:lnTo>
                  <a:pt x="1047301" y="2814404"/>
                </a:lnTo>
                <a:lnTo>
                  <a:pt x="0" y="2814404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rtlCol="0">
            <a:noAutofit/>
          </a:bodyPr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  <a:endParaRPr lang="zh-TW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FED2629F-DD57-45EB-A64D-AF459A802B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08430" y="4450080"/>
            <a:ext cx="5651294" cy="607103"/>
          </a:xfrm>
        </p:spPr>
        <p:txBody>
          <a:bodyPr rtlCol="0" anchor="ctr">
            <a:normAutofit/>
          </a:bodyPr>
          <a:lstStyle>
            <a:lvl1pPr marL="0" indent="0">
              <a:buNone/>
              <a:defRPr sz="2400" b="0" cap="all" spc="600" baseline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noProof="0"/>
              <a:t>副標題</a:t>
            </a:r>
          </a:p>
        </p:txBody>
      </p:sp>
    </p:spTree>
    <p:extLst>
      <p:ext uri="{BB962C8B-B14F-4D97-AF65-F5344CB8AC3E}">
        <p14:creationId xmlns:p14="http://schemas.microsoft.com/office/powerpoint/2010/main" val="228498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 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F9B59AC0-ACCA-0548-A037-BC61068B8FE2}"/>
              </a:ext>
            </a:extLst>
          </p:cNvPr>
          <p:cNvSpPr/>
          <p:nvPr userDrawn="1"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A57C152-0331-B74F-81FE-04A927A72C7B}"/>
              </a:ext>
            </a:extLst>
          </p:cNvPr>
          <p:cNvSpPr/>
          <p:nvPr userDrawn="1"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xmlns="" id="{5FDDD9A4-1691-5D47-9605-21650E2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83440"/>
            <a:ext cx="10904438" cy="583800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noProof="0"/>
          </a:p>
        </p:txBody>
      </p:sp>
      <p:sp>
        <p:nvSpPr>
          <p:cNvPr id="13" name="頁尾版面配置區 12">
            <a:extLst>
              <a:ext uri="{FF2B5EF4-FFF2-40B4-BE49-F238E27FC236}">
                <a16:creationId xmlns:a16="http://schemas.microsoft.com/office/drawing/2014/main" xmlns="" id="{B3AAAAF7-05B9-4CD1-AB96-49BDA5C8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247" y="6356350"/>
            <a:ext cx="7514153" cy="36512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14" name="投影片編號版面配置區 13">
            <a:extLst>
              <a:ext uri="{FF2B5EF4-FFF2-40B4-BE49-F238E27FC236}">
                <a16:creationId xmlns:a16="http://schemas.microsoft.com/office/drawing/2014/main" xmlns="" id="{663163FE-7A47-48F5-985E-52E1FC39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1711" y="6356349"/>
            <a:ext cx="532140" cy="36512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F705D35-D126-3B47-A82C-2A13EA9E0A67}" type="slidenum">
              <a:rPr lang="en-US" smtClean="0">
                <a:solidFill>
                  <a:srgbClr val="231B2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16" name="內容版面配置區 15">
            <a:extLst>
              <a:ext uri="{FF2B5EF4-FFF2-40B4-BE49-F238E27FC236}">
                <a16:creationId xmlns:a16="http://schemas.microsoft.com/office/drawing/2014/main" xmlns="" id="{FDE5BD82-54F0-40F0-8673-34432C04A3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8986" y="1470025"/>
            <a:ext cx="10904865" cy="470693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2285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內容 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987C56A2-F952-8343-A875-78793BA51A34}"/>
              </a:ext>
            </a:extLst>
          </p:cNvPr>
          <p:cNvSpPr/>
          <p:nvPr userDrawn="1"/>
        </p:nvSpPr>
        <p:spPr>
          <a:xfrm>
            <a:off x="0" y="5871694"/>
            <a:ext cx="12192000" cy="986306"/>
          </a:xfrm>
          <a:prstGeom prst="rect">
            <a:avLst/>
          </a:prstGeom>
          <a:pattFill prst="lgGri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81BB3689-72F8-2345-BF30-38C81BDD487E}"/>
              </a:ext>
            </a:extLst>
          </p:cNvPr>
          <p:cNvSpPr/>
          <p:nvPr userDrawn="1"/>
        </p:nvSpPr>
        <p:spPr>
          <a:xfrm>
            <a:off x="4921026" y="0"/>
            <a:ext cx="718969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3659" y="6356350"/>
            <a:ext cx="44909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F705D35-D126-3B47-A82C-2A13EA9E0A67}" type="slidenum">
              <a:rPr lang="en-US" smtClean="0">
                <a:solidFill>
                  <a:srgbClr val="FCF5E5"/>
                </a:solidFill>
              </a:rPr>
              <a:pPr/>
              <a:t>‹#›</a:t>
            </a:fld>
            <a:endParaRPr lang="en-US" dirty="0">
              <a:solidFill>
                <a:srgbClr val="FCF5E5"/>
              </a:solidFill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xmlns="" id="{656FB1BA-653F-254C-9C39-2A5BDD76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117" y="681037"/>
            <a:ext cx="4791637" cy="583800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noProof="0"/>
          </a:p>
        </p:txBody>
      </p:sp>
      <p:sp>
        <p:nvSpPr>
          <p:cNvPr id="12" name="圖片版面配置區 10">
            <a:extLst>
              <a:ext uri="{FF2B5EF4-FFF2-40B4-BE49-F238E27FC236}">
                <a16:creationId xmlns:a16="http://schemas.microsoft.com/office/drawing/2014/main" xmlns="" id="{CB2BF900-EE78-604F-A9A8-83394228A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2925" y="571500"/>
            <a:ext cx="5553075" cy="5715000"/>
          </a:xfrm>
          <a:prstGeom prst="rect">
            <a:avLst/>
          </a:prstGeom>
          <a:solidFill>
            <a:schemeClr val="bg2"/>
          </a:solidFill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  <a:endParaRPr lang="zh-TW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41ABA8C-1BE3-46E4-80B3-44A791B60E0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2925" y="6356350"/>
            <a:ext cx="7315200" cy="365125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11" name="內容預留位置 10">
            <a:extLst>
              <a:ext uri="{FF2B5EF4-FFF2-40B4-BE49-F238E27FC236}">
                <a16:creationId xmlns:a16="http://schemas.microsoft.com/office/drawing/2014/main" xmlns="" id="{B2692E44-7FE3-4F90-97B5-E996A2DCEA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761117" y="1265238"/>
            <a:ext cx="4791637" cy="49117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8942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F2F96941-79C9-A34B-8AB5-C167A4D72D51}"/>
              </a:ext>
            </a:extLst>
          </p:cNvPr>
          <p:cNvSpPr/>
          <p:nvPr userDrawn="1"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218A28A8-5C75-FC4B-9A28-8F343DF4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xmlns="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F705D35-D126-3B47-A82C-2A13EA9E0A67}" type="slidenum">
              <a:rPr lang="en-US" smtClean="0">
                <a:solidFill>
                  <a:srgbClr val="231B2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A57C152-0331-B74F-81FE-04A927A72C7B}"/>
              </a:ext>
            </a:extLst>
          </p:cNvPr>
          <p:cNvSpPr/>
          <p:nvPr userDrawn="1"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xmlns="" id="{5FDDD9A4-1691-5D47-9605-21650E2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83440"/>
            <a:ext cx="10904438" cy="583800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noProof="0"/>
          </a:p>
        </p:txBody>
      </p:sp>
      <p:sp>
        <p:nvSpPr>
          <p:cNvPr id="10" name="文字預留位置 2">
            <a:extLst>
              <a:ext uri="{FF2B5EF4-FFF2-40B4-BE49-F238E27FC236}">
                <a16:creationId xmlns:a16="http://schemas.microsoft.com/office/drawing/2014/main" xmlns="" id="{62F811A9-08B1-C746-B30D-69D7B4A6C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2038570"/>
            <a:ext cx="5042646" cy="703135"/>
          </a:xfrm>
          <a:prstGeom prst="rect">
            <a:avLst/>
          </a:prstGeo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1800" b="1" i="0" cap="all" spc="150" baseline="0">
                <a:solidFill>
                  <a:schemeClr val="accent3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12" name="文字版面配置區 2">
            <a:extLst>
              <a:ext uri="{FF2B5EF4-FFF2-40B4-BE49-F238E27FC236}">
                <a16:creationId xmlns:a16="http://schemas.microsoft.com/office/drawing/2014/main" xmlns="" id="{54F0B191-C947-1640-8AD2-EEEAA1ED57C9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501205" y="2038570"/>
            <a:ext cx="5042646" cy="703135"/>
          </a:xfrm>
          <a:prstGeom prst="rect">
            <a:avLst/>
          </a:prstGeo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1800" b="1" i="0" cap="all" spc="150" baseline="0">
                <a:solidFill>
                  <a:schemeClr val="accent3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cxnSp>
        <p:nvCxnSpPr>
          <p:cNvPr id="14" name="直線接點​​(S) 13">
            <a:extLst>
              <a:ext uri="{FF2B5EF4-FFF2-40B4-BE49-F238E27FC236}">
                <a16:creationId xmlns:a16="http://schemas.microsoft.com/office/drawing/2014/main" xmlns="" id="{E8B92D52-6B55-2C4B-95E4-CE89611E590B}"/>
              </a:ext>
            </a:extLst>
          </p:cNvPr>
          <p:cNvCxnSpPr>
            <a:cxnSpLocks/>
          </p:cNvCxnSpPr>
          <p:nvPr userDrawn="1"/>
        </p:nvCxnSpPr>
        <p:spPr>
          <a:xfrm>
            <a:off x="6167716" y="1613647"/>
            <a:ext cx="0" cy="4904068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xmlns="" id="{B2E17E1D-5E9C-4782-A550-1FA7C170295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200" y="2894471"/>
            <a:ext cx="5041900" cy="309357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15" name="內容版面配置區 6">
            <a:extLst>
              <a:ext uri="{FF2B5EF4-FFF2-40B4-BE49-F238E27FC236}">
                <a16:creationId xmlns:a16="http://schemas.microsoft.com/office/drawing/2014/main" xmlns="" id="{9AE8FA97-2778-4811-810F-CA386FE3C23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01205" y="2894471"/>
            <a:ext cx="5041900" cy="309357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95717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影像和標題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14A22209-F6F4-814A-9719-87CDCD23C55F}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51817374-D7A2-2F4D-91C6-E24955F0018B}"/>
              </a:ext>
            </a:extLst>
          </p:cNvPr>
          <p:cNvSpPr/>
          <p:nvPr userDrawn="1"/>
        </p:nvSpPr>
        <p:spPr>
          <a:xfrm>
            <a:off x="5951621" y="1803214"/>
            <a:ext cx="6240379" cy="3252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CF5E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9FBA462-7E60-BA4E-9A1E-3B5E69DA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75E48EB-32FE-4CFF-902B-390EAE727CC5}" type="datetime1">
              <a:rPr lang="zh-TW" altLang="en-US" smtClean="0">
                <a:solidFill>
                  <a:srgbClr val="231B23"/>
                </a:solidFill>
              </a:rPr>
              <a:pPr/>
              <a:t>2020/10/1</a:t>
            </a:fld>
            <a:endParaRPr lang="en-US" dirty="0">
              <a:solidFill>
                <a:srgbClr val="231B23"/>
              </a:solidFill>
            </a:endParaRPr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xmlns="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F705D35-D126-3B47-A82C-2A13EA9E0A67}" type="slidenum">
              <a:rPr lang="en-US" smtClean="0">
                <a:solidFill>
                  <a:srgbClr val="231B2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xmlns="" id="{656FB1BA-653F-254C-9C39-2A5BDD76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4545" y="2028031"/>
            <a:ext cx="5058209" cy="583800"/>
          </a:xfrm>
          <a:prstGeom prst="rect">
            <a:avLst/>
          </a:prstGeom>
        </p:spPr>
        <p:txBody>
          <a:bodyPr lIns="91440" rIns="91440" rtlCol="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noProof="0"/>
          </a:p>
        </p:txBody>
      </p:sp>
      <p:sp>
        <p:nvSpPr>
          <p:cNvPr id="13" name="圖片預留位置 10">
            <a:extLst>
              <a:ext uri="{FF2B5EF4-FFF2-40B4-BE49-F238E27FC236}">
                <a16:creationId xmlns:a16="http://schemas.microsoft.com/office/drawing/2014/main" xmlns="" id="{AD5E91DA-7D30-8C45-9BE7-5F82AA824B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2925" y="0"/>
            <a:ext cx="5408696" cy="6858000"/>
          </a:xfrm>
          <a:prstGeom prst="rect">
            <a:avLst/>
          </a:prstGeom>
          <a:solidFill>
            <a:schemeClr val="bg2"/>
          </a:solidFill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  <a:endParaRPr lang="zh-TW" noProof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24B3A0EA-D5DD-4E60-90A9-6338842407F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494463" y="2611438"/>
            <a:ext cx="5058209" cy="2165350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9423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accent4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218A28A8-5C75-FC4B-9A28-8F343DF4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xmlns="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F705D35-D126-3B47-A82C-2A13EA9E0A67}" type="slidenum">
              <a:rPr lang="en-US" smtClean="0">
                <a:solidFill>
                  <a:srgbClr val="231B2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2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>
            <a:extLst>
              <a:ext uri="{FF2B5EF4-FFF2-40B4-BE49-F238E27FC236}">
                <a16:creationId xmlns:a16="http://schemas.microsoft.com/office/drawing/2014/main" xmlns="" id="{BB9EAC25-66D1-1245-97FD-3B584013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xmlns="" id="{FE2069B3-0468-584A-914E-91C8C91C7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noProof="0"/>
              <a:t>按一下以編輯母片文字樣式</a:t>
            </a:r>
          </a:p>
          <a:p>
            <a:pPr lvl="1" rtl="0"/>
            <a:r>
              <a:rPr lang="zh-TW" noProof="0"/>
              <a:t>第二層</a:t>
            </a:r>
          </a:p>
          <a:p>
            <a:pPr lvl="2" rtl="0"/>
            <a:r>
              <a:rPr lang="zh-TW" noProof="0"/>
              <a:t>第三層</a:t>
            </a:r>
          </a:p>
          <a:p>
            <a:pPr lvl="3" rtl="0"/>
            <a:r>
              <a:rPr lang="zh-TW" noProof="0"/>
              <a:t>第四層</a:t>
            </a:r>
          </a:p>
          <a:p>
            <a:pPr lvl="4" rtl="0"/>
            <a:r>
              <a:rPr lang="zh-TW" noProof="0"/>
              <a:t>第五層</a:t>
            </a:r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xmlns="" id="{147A988C-554B-E64F-A698-DE3EF9CA0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xmlns="" id="{098157E6-BBF7-AB4A-B5DD-B39A65C17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4706" y="6356350"/>
            <a:ext cx="4490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F705D35-D126-3B47-A82C-2A13EA9E0A67}" type="slidenum">
              <a:rPr lang="en-US" smtClean="0">
                <a:solidFill>
                  <a:srgbClr val="231B2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31B2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3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500" kern="1200" spc="15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500" kern="1200" spc="15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400" kern="1200" spc="15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400" kern="1200" spc="15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400" kern="1200" spc="15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8464" y="2982643"/>
            <a:ext cx="5651293" cy="1086304"/>
          </a:xfrm>
        </p:spPr>
        <p:txBody>
          <a:bodyPr/>
          <a:lstStyle/>
          <a:p>
            <a:r>
              <a:rPr lang="zh-TW" altLang="en-US" sz="3600" dirty="0"/>
              <a:t>以同儕為精神醫療</a:t>
            </a:r>
            <a:r>
              <a:rPr lang="zh-TW" altLang="en-US" sz="3600" dirty="0" smtClean="0"/>
              <a:t>以及社區支持之</a:t>
            </a:r>
            <a:r>
              <a:rPr lang="zh-TW" altLang="en-US" sz="3600" dirty="0"/>
              <a:t>服務提供者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文字版面配置區 3"/>
          <p:cNvSpPr>
            <a:spLocks noGrp="1"/>
          </p:cNvSpPr>
          <p:nvPr>
            <p:ph type="body" sz="quarter" idx="15"/>
          </p:nvPr>
        </p:nvSpPr>
        <p:spPr>
          <a:xfrm>
            <a:off x="1009575" y="4267200"/>
            <a:ext cx="5836067" cy="947351"/>
          </a:xfrm>
        </p:spPr>
        <p:txBody>
          <a:bodyPr>
            <a:noAutofit/>
          </a:bodyPr>
          <a:lstStyle/>
          <a:p>
            <a:r>
              <a:rPr lang="zh-TW" altLang="en-US" sz="2000" b="1" dirty="0"/>
              <a:t>台北榮民總醫院玉里分院</a:t>
            </a:r>
            <a:endParaRPr lang="en-US" altLang="zh-TW" sz="2000" b="1" dirty="0"/>
          </a:p>
          <a:p>
            <a:r>
              <a:rPr lang="zh-TW" altLang="en-US" sz="2000" b="1" dirty="0"/>
              <a:t>復健精神科主任鄭淦元醫師</a:t>
            </a:r>
          </a:p>
        </p:txBody>
      </p:sp>
      <p:sp>
        <p:nvSpPr>
          <p:cNvPr id="5" name="直線圖說文字 1 (加上框線和強調線) 4"/>
          <p:cNvSpPr/>
          <p:nvPr/>
        </p:nvSpPr>
        <p:spPr>
          <a:xfrm>
            <a:off x="7356390" y="387179"/>
            <a:ext cx="4402802" cy="6277232"/>
          </a:xfrm>
          <a:prstGeom prst="accentBorderCallout1">
            <a:avLst>
              <a:gd name="adj1" fmla="val 53018"/>
              <a:gd name="adj2" fmla="val -5386"/>
              <a:gd name="adj3" fmla="val 53310"/>
              <a:gd name="adj4" fmla="val -921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zh-TW" altLang="en-US" sz="2400" dirty="0">
                <a:solidFill>
                  <a:schemeClr val="tx1"/>
                </a:solidFill>
              </a:rPr>
              <a:t>促進社區精神病人參與精神醫療或復健之動機 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en-US" sz="2400" dirty="0">
                <a:solidFill>
                  <a:schemeClr val="tx1"/>
                </a:solidFill>
              </a:rPr>
              <a:t>減少在不治療精神疾病下造成之風險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zh-TW" altLang="en-US" sz="2400" dirty="0">
                <a:solidFill>
                  <a:schemeClr val="tx1"/>
                </a:solidFill>
              </a:rPr>
              <a:t>提升精神病人整體就業率 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en-US" sz="2400" dirty="0">
                <a:solidFill>
                  <a:schemeClr val="tx1"/>
                </a:solidFill>
              </a:rPr>
              <a:t>同儕工作者本身就是一種工作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zh-TW" altLang="en-US" sz="2400" dirty="0">
                <a:solidFill>
                  <a:schemeClr val="tx1"/>
                </a:solidFill>
              </a:rPr>
              <a:t>解決長期缺乏精神障礙者就業服務之困境 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en-US" sz="2400" dirty="0">
                <a:solidFill>
                  <a:schemeClr val="tx1"/>
                </a:solidFill>
              </a:rPr>
              <a:t>支持性就業、輔具、職務再設計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zh-TW" altLang="en-US" sz="2400" dirty="0">
                <a:solidFill>
                  <a:schemeClr val="tx1"/>
                </a:solidFill>
              </a:rPr>
              <a:t>解決長期缺乏精神障礙者生活重建、同儕支持、個人助理之服務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zh-TW" altLang="en-US" sz="2400" dirty="0">
                <a:solidFill>
                  <a:schemeClr val="tx1"/>
                </a:solidFill>
              </a:rPr>
              <a:t>長期照顧系統納入適合精神障礙者之有效用服務內容</a:t>
            </a:r>
          </a:p>
        </p:txBody>
      </p:sp>
    </p:spTree>
    <p:extLst>
      <p:ext uri="{BB962C8B-B14F-4D97-AF65-F5344CB8AC3E}">
        <p14:creationId xmlns:p14="http://schemas.microsoft.com/office/powerpoint/2010/main" val="121287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國外同儕</a:t>
            </a:r>
            <a:r>
              <a:rPr lang="zh-TW" altLang="en-US" dirty="0" smtClean="0"/>
              <a:t>支持工作者提供服務</a:t>
            </a:r>
            <a:r>
              <a:rPr lang="zh-TW" altLang="en-US" dirty="0"/>
              <a:t>之實證</a:t>
            </a: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638987" y="1470025"/>
            <a:ext cx="8379754" cy="47069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TW" altLang="en-US" sz="1800" dirty="0"/>
              <a:t>以美國為例：</a:t>
            </a:r>
            <a:r>
              <a:rPr lang="en-US" altLang="zh-TW" sz="1800" dirty="0"/>
              <a:t>50</a:t>
            </a:r>
            <a:r>
              <a:rPr lang="zh-TW" altLang="en-US" sz="1800" dirty="0"/>
              <a:t>個州針對物質使用疾患以及精神疾患病人提供同儕支持服務，</a:t>
            </a:r>
            <a:r>
              <a:rPr lang="en-US" altLang="zh-TW" sz="1800" dirty="0"/>
              <a:t>35</a:t>
            </a:r>
            <a:r>
              <a:rPr lang="zh-TW" altLang="en-US" sz="1800" dirty="0"/>
              <a:t>個州的</a:t>
            </a:r>
            <a:r>
              <a:rPr lang="en-US" altLang="zh-TW" sz="1800" dirty="0"/>
              <a:t>Medicaid</a:t>
            </a:r>
            <a:r>
              <a:rPr lang="zh-TW" altLang="en-US" sz="1800" dirty="0"/>
              <a:t>保險有支付</a:t>
            </a:r>
            <a:endParaRPr lang="en-US" altLang="zh-TW" sz="1800" dirty="0"/>
          </a:p>
          <a:p>
            <a:r>
              <a:rPr lang="zh-TW" altLang="en-US" sz="1800" dirty="0"/>
              <a:t>醫療使用：減少住院率、增加在社區的居住時間、減少急診使用</a:t>
            </a:r>
            <a:endParaRPr lang="en-US" altLang="zh-TW" sz="1800" dirty="0"/>
          </a:p>
          <a:p>
            <a:r>
              <a:rPr lang="zh-TW" altLang="en-US" sz="1800" dirty="0"/>
              <a:t>疾病嚴重度：減少精神症狀</a:t>
            </a:r>
            <a:endParaRPr lang="en-US" altLang="zh-TW" sz="1800" dirty="0"/>
          </a:p>
          <a:p>
            <a:r>
              <a:rPr lang="zh-TW" altLang="en-US" sz="1800" dirty="0"/>
              <a:t>復元相關指標：促進希望感、充權感以及復元之階段、自信心</a:t>
            </a:r>
          </a:p>
          <a:p>
            <a:r>
              <a:rPr lang="zh-TW" altLang="en-US" sz="1800" dirty="0"/>
              <a:t>身體健康：同儕工作者服務可以促進服務使用者戒菸、飲食調整、與醫師溝通、主觀的健康舒適度</a:t>
            </a:r>
            <a:endParaRPr lang="en-US" altLang="zh-TW" sz="1800" dirty="0"/>
          </a:p>
          <a:p>
            <a:r>
              <a:rPr lang="zh-TW" altLang="en-US" sz="1800" dirty="0"/>
              <a:t>社會心理指標：社會功能、生活品質</a:t>
            </a:r>
            <a:endParaRPr lang="en-US" altLang="zh-TW" sz="1800" dirty="0"/>
          </a:p>
        </p:txBody>
      </p:sp>
      <p:sp>
        <p:nvSpPr>
          <p:cNvPr id="9" name="矩形 8"/>
          <p:cNvSpPr/>
          <p:nvPr/>
        </p:nvSpPr>
        <p:spPr>
          <a:xfrm>
            <a:off x="6873290" y="6304002"/>
            <a:ext cx="50946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000" dirty="0">
                <a:solidFill>
                  <a:srgbClr val="231B23"/>
                </a:solidFill>
              </a:rPr>
              <a:t>Mental Health and Social Inclusion 2017, 21(3): 161-167</a:t>
            </a:r>
          </a:p>
          <a:p>
            <a:r>
              <a:rPr lang="en-US" altLang="zh-TW" sz="1000" dirty="0">
                <a:solidFill>
                  <a:srgbClr val="231B23"/>
                </a:solidFill>
              </a:rPr>
              <a:t>BMC Psychiatry 2014, 14:39</a:t>
            </a:r>
          </a:p>
          <a:p>
            <a:r>
              <a:rPr lang="en-US" altLang="zh-TW" sz="1000" dirty="0">
                <a:solidFill>
                  <a:srgbClr val="231B23"/>
                </a:solidFill>
              </a:rPr>
              <a:t>https://www.mhanational.org/peer-services</a:t>
            </a:r>
            <a:endParaRPr lang="zh-TW" altLang="en-US" sz="1000" dirty="0">
              <a:solidFill>
                <a:srgbClr val="231B23"/>
              </a:solidFill>
            </a:endParaRPr>
          </a:p>
        </p:txBody>
      </p:sp>
      <p:sp>
        <p:nvSpPr>
          <p:cNvPr id="12" name="直線圖說文字 1 (加上框線和強調線) 11"/>
          <p:cNvSpPr/>
          <p:nvPr/>
        </p:nvSpPr>
        <p:spPr>
          <a:xfrm>
            <a:off x="9770302" y="1470025"/>
            <a:ext cx="1997236" cy="4706937"/>
          </a:xfrm>
          <a:prstGeom prst="accentBorderCallout1">
            <a:avLst>
              <a:gd name="adj1" fmla="val 18750"/>
              <a:gd name="adj2" fmla="val -8333"/>
              <a:gd name="adj3" fmla="val 17425"/>
              <a:gd name="adj4" fmla="val -34245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zh-TW" altLang="en-US" sz="2000" dirty="0">
                <a:solidFill>
                  <a:srgbClr val="FCF5E5"/>
                </a:solidFill>
              </a:rPr>
              <a:t>醫療使用、精神症狀以及復元相關指標證據較充足</a:t>
            </a:r>
            <a:endParaRPr lang="en-US" altLang="zh-TW" sz="2000" dirty="0">
              <a:solidFill>
                <a:srgbClr val="FCF5E5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zh-TW" altLang="en-US" sz="2000" dirty="0">
                <a:solidFill>
                  <a:srgbClr val="FCF5E5"/>
                </a:solidFill>
              </a:rPr>
              <a:t>對照比較方式：在原有之服務增加同儕支持服務或直接與非同儕工作者比較</a:t>
            </a:r>
            <a:endParaRPr lang="en-US" altLang="zh-TW" sz="2000" dirty="0">
              <a:solidFill>
                <a:srgbClr val="FCF5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0">
            <a:extLst>
              <a:ext uri="{FF2B5EF4-FFF2-40B4-BE49-F238E27FC236}">
                <a16:creationId xmlns:a16="http://schemas.microsoft.com/office/drawing/2014/main" xmlns="" id="{010FB232-4CB4-C34D-A688-C51B6E7C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032" y="345989"/>
            <a:ext cx="11269363" cy="881563"/>
          </a:xfrm>
        </p:spPr>
        <p:txBody>
          <a:bodyPr rtlCol="0"/>
          <a:lstStyle/>
          <a:p>
            <a:pPr rtl="0"/>
            <a:r>
              <a:rPr lang="zh-TW" altLang="en-US" dirty="0"/>
              <a:t>一個精障夥伴的工作 </a:t>
            </a:r>
            <a:r>
              <a:rPr lang="en-US" altLang="zh-TW" dirty="0"/>
              <a:t>vs. </a:t>
            </a:r>
            <a:r>
              <a:rPr lang="zh-TW" altLang="en-US" dirty="0"/>
              <a:t>一個服務系統的復元</a:t>
            </a:r>
            <a:r>
              <a:rPr lang="zh-TW" altLang="en-US" dirty="0" smtClean="0"/>
              <a:t>導向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台北榮總玉里分院的經驗</a:t>
            </a:r>
            <a:r>
              <a:rPr lang="en-US" altLang="zh-TW" dirty="0" smtClean="0"/>
              <a:t>)</a:t>
            </a:r>
            <a:endParaRPr lang="zh-TW" dirty="0"/>
          </a:p>
        </p:txBody>
      </p:sp>
      <p:graphicFrame>
        <p:nvGraphicFramePr>
          <p:cNvPr id="4" name="資料庫圖表 3"/>
          <p:cNvGraphicFramePr/>
          <p:nvPr/>
        </p:nvGraphicFramePr>
        <p:xfrm>
          <a:off x="851770" y="1227552"/>
          <a:ext cx="10261073" cy="5445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140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將同儕支持服務納入精神衛生</a:t>
            </a:r>
            <a:r>
              <a:rPr lang="zh-TW" altLang="en-US" dirty="0"/>
              <a:t>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01235" y="1173463"/>
            <a:ext cx="11890765" cy="5598040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第六章 病人及家庭</a:t>
            </a:r>
            <a:r>
              <a:rPr lang="zh-TW" altLang="en-US" sz="2000" dirty="0" smtClean="0"/>
              <a:t>照顧者</a:t>
            </a:r>
            <a:r>
              <a:rPr lang="zh-TW" altLang="en-US" sz="2000" dirty="0"/>
              <a:t>社區支持</a:t>
            </a:r>
            <a:r>
              <a:rPr lang="zh-TW" altLang="en-US" sz="2000" dirty="0" smtClean="0"/>
              <a:t>服務</a:t>
            </a:r>
            <a:endParaRPr lang="en-US" altLang="zh-TW" sz="2000" dirty="0" smtClean="0"/>
          </a:p>
          <a:p>
            <a:r>
              <a:rPr lang="zh-TW" altLang="en-US" sz="2000" dirty="0" smtClean="0"/>
              <a:t>背景：針對「精神衛生法」中所定義之精神病人提供服務較「身心障礙者權益保護法」中之第</a:t>
            </a:r>
            <a:r>
              <a:rPr lang="en-US" altLang="zh-TW" sz="2000" dirty="0" smtClean="0"/>
              <a:t>1</a:t>
            </a:r>
            <a:r>
              <a:rPr lang="zh-TW" altLang="en-US" sz="2000" dirty="0" smtClean="0"/>
              <a:t>類身心障礙者為廣泛且切乎實務，目前第</a:t>
            </a:r>
            <a:r>
              <a:rPr lang="en-US" altLang="zh-TW" sz="2000" dirty="0" smtClean="0"/>
              <a:t>1</a:t>
            </a:r>
            <a:r>
              <a:rPr lang="zh-TW" altLang="en-US" sz="2000" dirty="0"/>
              <a:t>類身心障礙</a:t>
            </a:r>
            <a:r>
              <a:rPr lang="zh-TW" altLang="en-US" sz="2000" dirty="0" smtClean="0"/>
              <a:t>者接受身心障礙社區式支持服務或長期照顧之服務量能不彰。</a:t>
            </a:r>
            <a:endParaRPr lang="en-US" altLang="zh-TW" sz="2000" dirty="0" smtClean="0"/>
          </a:p>
          <a:p>
            <a:r>
              <a:rPr lang="zh-TW" altLang="en-US" sz="2000" dirty="0" smtClean="0"/>
              <a:t>建議：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1.</a:t>
            </a:r>
            <a:r>
              <a:rPr lang="zh-TW" altLang="en-US" sz="2000" dirty="0" smtClean="0"/>
              <a:t> 同儕支持服務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一般同儕支持、同儕帶領之互助團體或活動以及同儕支持工作者提供之服務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應納入各式社區式支持服務之內容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2.</a:t>
            </a:r>
            <a:r>
              <a:rPr lang="zh-TW" altLang="en-US" sz="2000" dirty="0" smtClean="0"/>
              <a:t> 主管機關應明定同儕支持工作者可提供服務之具體內容 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避免牴觸各專業醫療人員之法律，如：醫師法、護理師法、藥師法</a:t>
            </a:r>
            <a:r>
              <a:rPr lang="en-US" altLang="zh-TW" sz="2000" dirty="0" smtClean="0"/>
              <a:t>)</a:t>
            </a:r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3.</a:t>
            </a:r>
            <a:r>
              <a:rPr lang="zh-TW" altLang="en-US" sz="2000" dirty="0" smtClean="0"/>
              <a:t> 主管機關應明定同儕支持工作者之訓練、證照以及執業規範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415311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C800169-A81F-4C88-A13E-13FF95AC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全面啟動多年期之試辦計畫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xmlns="" id="{29B59CF7-53E1-4AB5-96A8-1B547EF97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11466"/>
              </p:ext>
            </p:extLst>
          </p:nvPr>
        </p:nvGraphicFramePr>
        <p:xfrm>
          <a:off x="350430" y="1500273"/>
          <a:ext cx="11410835" cy="4762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148">
                  <a:extLst>
                    <a:ext uri="{9D8B030D-6E8A-4147-A177-3AD203B41FA5}">
                      <a16:colId xmlns:a16="http://schemas.microsoft.com/office/drawing/2014/main" xmlns="" val="3477764736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xmlns="" val="824218962"/>
                    </a:ext>
                  </a:extLst>
                </a:gridCol>
                <a:gridCol w="4127157">
                  <a:extLst>
                    <a:ext uri="{9D8B030D-6E8A-4147-A177-3AD203B41FA5}">
                      <a16:colId xmlns:a16="http://schemas.microsoft.com/office/drawing/2014/main" xmlns="" val="3999655126"/>
                    </a:ext>
                  </a:extLst>
                </a:gridCol>
                <a:gridCol w="3696422">
                  <a:extLst>
                    <a:ext uri="{9D8B030D-6E8A-4147-A177-3AD203B41FA5}">
                      <a16:colId xmlns:a16="http://schemas.microsoft.com/office/drawing/2014/main" xmlns="" val="4120765854"/>
                    </a:ext>
                  </a:extLst>
                </a:gridCol>
              </a:tblGrid>
              <a:tr h="53649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目標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成效測量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主要經費成本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70427"/>
                  </a:ext>
                </a:extLst>
              </a:tr>
              <a:tr h="1719721">
                <a:tc>
                  <a:txBody>
                    <a:bodyPr/>
                    <a:lstStyle/>
                    <a:p>
                      <a:r>
                        <a:rPr lang="zh-TW" altLang="en-US" dirty="0"/>
                        <a:t>初期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多元化發展</a:t>
                      </a:r>
                      <a:r>
                        <a:rPr lang="zh-TW" altLang="en-US" dirty="0" smtClean="0"/>
                        <a:t>同儕支持工作者</a:t>
                      </a:r>
                      <a:r>
                        <a:rPr lang="zh-TW" altLang="en-US" dirty="0"/>
                        <a:t>訓練課程與實習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培訓之同儕支持工作者之</a:t>
                      </a:r>
                      <a:r>
                        <a:rPr lang="zh-TW" altLang="en-US" dirty="0"/>
                        <a:t>醫療使用、復元指標、社會與職業功能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研究助理人事費、課程鐘點費、填寫問卷費、誤餐交通費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2915161"/>
                  </a:ext>
                </a:extLst>
              </a:tr>
              <a:tr h="1318020">
                <a:tc>
                  <a:txBody>
                    <a:bodyPr/>
                    <a:lstStyle/>
                    <a:p>
                      <a:r>
                        <a:rPr lang="zh-TW" altLang="en-US" dirty="0"/>
                        <a:t>中期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發展</a:t>
                      </a:r>
                      <a:r>
                        <a:rPr lang="zh-TW" altLang="en-US" dirty="0" smtClean="0"/>
                        <a:t>同儕支持工作者之服務內容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同儕支持工作者</a:t>
                      </a:r>
                      <a:r>
                        <a:rPr lang="zh-TW" altLang="en-US" dirty="0"/>
                        <a:t>與服務使用者之醫療使用、復元指標、社會與職業</a:t>
                      </a:r>
                      <a:r>
                        <a:rPr lang="zh-TW" altLang="en-US" dirty="0" smtClean="0"/>
                        <a:t>功能與照顧者負擔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研究助理人事費、督導與協調社工師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職能治療師或護理師</a:t>
                      </a:r>
                      <a:r>
                        <a:rPr lang="en-US" altLang="zh-TW" dirty="0"/>
                        <a:t>)</a:t>
                      </a:r>
                      <a:r>
                        <a:rPr lang="zh-TW" altLang="en-US" dirty="0"/>
                        <a:t>人事費、以兼任輔助專業人力編列臨時工資聘請同儕工作者、外部督導費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43823"/>
                  </a:ext>
                </a:extLst>
              </a:tr>
              <a:tr h="1155452">
                <a:tc>
                  <a:txBody>
                    <a:bodyPr/>
                    <a:lstStyle/>
                    <a:p>
                      <a:r>
                        <a:rPr lang="zh-TW" altLang="en-US" dirty="0"/>
                        <a:t>後期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標準化同儕支持</a:t>
                      </a:r>
                      <a:r>
                        <a:rPr lang="zh-TW" altLang="en-US" dirty="0" smtClean="0"/>
                        <a:t>工作者之服務內容</a:t>
                      </a:r>
                      <a:r>
                        <a:rPr lang="zh-TW" altLang="en-US" dirty="0"/>
                        <a:t>與支付方式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成本效用</a:t>
                      </a:r>
                      <a:r>
                        <a:rPr lang="zh-TW" altLang="en-US" dirty="0" smtClean="0"/>
                        <a:t>分析</a:t>
                      </a:r>
                      <a:r>
                        <a:rPr lang="en-US" altLang="zh-TW" dirty="0" smtClean="0">
                          <a:sym typeface="Wingdings" panose="05000000000000000000" pitchFamily="2" charset="2"/>
                        </a:rPr>
                        <a:t></a:t>
                      </a:r>
                    </a:p>
                    <a:p>
                      <a:r>
                        <a:rPr lang="zh-TW" altLang="en-US" dirty="0" smtClean="0">
                          <a:sym typeface="Wingdings" panose="05000000000000000000" pitchFamily="2" charset="2"/>
                        </a:rPr>
                        <a:t>成本：研究成本與照顧者負擔</a:t>
                      </a:r>
                      <a:endParaRPr lang="en-US" altLang="zh-TW" dirty="0" smtClean="0">
                        <a:sym typeface="Wingdings" panose="05000000000000000000" pitchFamily="2" charset="2"/>
                      </a:endParaRPr>
                    </a:p>
                    <a:p>
                      <a:r>
                        <a:rPr lang="zh-TW" altLang="en-US" dirty="0" smtClean="0">
                          <a:sym typeface="Wingdings" panose="05000000000000000000" pitchFamily="2" charset="2"/>
                        </a:rPr>
                        <a:t>效用：</a:t>
                      </a:r>
                      <a:r>
                        <a:rPr lang="zh-TW" altLang="en-US" dirty="0" smtClean="0"/>
                        <a:t>同儕支持工作者</a:t>
                      </a:r>
                      <a:r>
                        <a:rPr lang="zh-TW" altLang="en-US" dirty="0"/>
                        <a:t>與服務使用者之醫療使用、復元指標、社會與職業功能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數據分析 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請</a:t>
                      </a:r>
                      <a:r>
                        <a:rPr lang="zh-TW" altLang="en-US" dirty="0"/>
                        <a:t>與社區關懷訪視員、自殺防治關懷員、毒防中心個管師共同爭取合理待遇與案</a:t>
                      </a:r>
                      <a:r>
                        <a:rPr lang="zh-TW" altLang="en-US" dirty="0" smtClean="0"/>
                        <a:t>量</a:t>
                      </a:r>
                      <a:r>
                        <a:rPr lang="en-US" altLang="zh-TW" dirty="0" smtClean="0"/>
                        <a:t>)</a:t>
                      </a:r>
                      <a:endParaRPr lang="en-US" altLang="zh-TW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984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269278"/>
      </p:ext>
    </p:extLst>
  </p:cSld>
  <p:clrMapOvr>
    <a:masterClrMapping/>
  </p:clrMapOvr>
</p:sld>
</file>

<file path=ppt/theme/theme1.xml><?xml version="1.0" encoding="utf-8"?>
<a:theme xmlns:a="http://schemas.openxmlformats.org/drawingml/2006/main" name="極簡和柔和">
  <a:themeElements>
    <a:clrScheme name="Japan Navy">
      <a:dk1>
        <a:srgbClr val="231B23"/>
      </a:dk1>
      <a:lt1>
        <a:srgbClr val="FCF5E5"/>
      </a:lt1>
      <a:dk2>
        <a:srgbClr val="282C47"/>
      </a:dk2>
      <a:lt2>
        <a:srgbClr val="FCF5E5"/>
      </a:lt2>
      <a:accent1>
        <a:srgbClr val="FDA431"/>
      </a:accent1>
      <a:accent2>
        <a:srgbClr val="4DA1A8"/>
      </a:accent2>
      <a:accent3>
        <a:srgbClr val="D7E7BA"/>
      </a:accent3>
      <a:accent4>
        <a:srgbClr val="FCF5E5"/>
      </a:accent4>
      <a:accent5>
        <a:srgbClr val="282C47"/>
      </a:accent5>
      <a:accent6>
        <a:srgbClr val="EECED3"/>
      </a:accent6>
      <a:hlink>
        <a:srgbClr val="FCA330"/>
      </a:hlink>
      <a:folHlink>
        <a:srgbClr val="4DA1A8"/>
      </a:folHlink>
    </a:clrScheme>
    <a:fontScheme name="Japanese Template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01392_TF89826194" id="{628C2A4A-9E0E-49B6-9C5A-700D7DEB9123}" vid="{DBBF65FF-EF22-4F3F-BBB8-CF0355D5B34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730</Words>
  <Application>Microsoft Office PowerPoint</Application>
  <PresentationFormat>寬螢幕</PresentationFormat>
  <Paragraphs>66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Meiryo UI</vt:lpstr>
      <vt:lpstr>Microsoft JhengHei UI</vt:lpstr>
      <vt:lpstr>Microsoft YaHei UI</vt:lpstr>
      <vt:lpstr>新細明體</vt:lpstr>
      <vt:lpstr>Arial</vt:lpstr>
      <vt:lpstr>Calibri</vt:lpstr>
      <vt:lpstr>Wingdings</vt:lpstr>
      <vt:lpstr>極簡和柔和</vt:lpstr>
      <vt:lpstr>以同儕為精神醫療以及社區支持之服務提供者</vt:lpstr>
      <vt:lpstr>國外同儕支持工作者提供服務之實證</vt:lpstr>
      <vt:lpstr>一個精障夥伴的工作 vs. 一個服務系統的復元導向  (台北榮總玉里分院的經驗)</vt:lpstr>
      <vt:lpstr>將同儕支持服務納入精神衛生法</vt:lpstr>
      <vt:lpstr>全面啟動多年期之試辦計畫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以同儕為精神障礙服務提供者工作者</dc:title>
  <dc:creator>pctest</dc:creator>
  <cp:lastModifiedBy>pctest</cp:lastModifiedBy>
  <cp:revision>19</cp:revision>
  <dcterms:created xsi:type="dcterms:W3CDTF">2020-09-25T08:20:05Z</dcterms:created>
  <dcterms:modified xsi:type="dcterms:W3CDTF">2020-10-01T03:41:34Z</dcterms:modified>
</cp:coreProperties>
</file>